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 id="2147483656" r:id="rId4"/>
  </p:sldMasterIdLst>
  <p:notesMasterIdLst>
    <p:notesMasterId r:id="rId6"/>
  </p:notesMasterIdLst>
  <p:sldIdLst>
    <p:sldId id="303" r:id="rId5"/>
    <p:sldId id="279" r:id="rId7"/>
    <p:sldId id="280" r:id="rId8"/>
    <p:sldId id="285" r:id="rId9"/>
    <p:sldId id="286" r:id="rId10"/>
    <p:sldId id="281" r:id="rId11"/>
    <p:sldId id="292" r:id="rId12"/>
    <p:sldId id="289" r:id="rId13"/>
    <p:sldId id="288" r:id="rId14"/>
    <p:sldId id="290" r:id="rId15"/>
    <p:sldId id="344" r:id="rId16"/>
    <p:sldId id="291" r:id="rId17"/>
    <p:sldId id="282" r:id="rId18"/>
    <p:sldId id="295" r:id="rId19"/>
    <p:sldId id="329" r:id="rId20"/>
    <p:sldId id="283" r:id="rId21"/>
    <p:sldId id="296" r:id="rId22"/>
    <p:sldId id="297" r:id="rId23"/>
    <p:sldId id="284" r:id="rId24"/>
    <p:sldId id="304" r:id="rId25"/>
    <p:sldId id="339" r:id="rId26"/>
    <p:sldId id="305" r:id="rId27"/>
    <p:sldId id="340" r:id="rId28"/>
    <p:sldId id="302" r:id="rId29"/>
    <p:sldId id="301"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FF0"/>
    <a:srgbClr val="B928C2"/>
    <a:srgbClr val="188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0"/>
    <p:restoredTop sz="86400"/>
  </p:normalViewPr>
  <p:slideViewPr>
    <p:cSldViewPr snapToGrid="0">
      <p:cViewPr varScale="1">
        <p:scale>
          <a:sx n="188" d="100"/>
          <a:sy n="188" d="100"/>
        </p:scale>
        <p:origin x="2088"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4080"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gs" Target="tags/tag304.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C418D-97B5-DD49-926C-47CACCBBDC5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DCC08-D1BC-B34C-8963-2DC9BAB71BC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44DCC08-D1BC-B34C-8963-2DC9BAB71BC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4DCC08-D1BC-B34C-8963-2DC9BAB71BC1}"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44DCC08-D1BC-B34C-8963-2DC9BAB71BC1}"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 name="标题 6"/>
          <p:cNvSpPr>
            <a:spLocks noGrp="1"/>
          </p:cNvSpPr>
          <p:nvPr>
            <p:ph type="title"/>
          </p:nvPr>
        </p:nvSpPr>
        <p:spPr>
          <a:xfrm>
            <a:off x="997689" y="2103437"/>
            <a:ext cx="10515600" cy="1325563"/>
          </a:xfrm>
          <a:prstGeom prst="rect">
            <a:avLst/>
          </a:prstGeom>
        </p:spPr>
        <p:txBody>
          <a:bodyPr lIns="90000" anchor="ctr"/>
          <a:lstStyle>
            <a:lvl1pPr>
              <a:defRPr sz="4800" b="1" i="0">
                <a:gradFill>
                  <a:gsLst>
                    <a:gs pos="0">
                      <a:schemeClr val="accent4">
                        <a:lumMod val="0"/>
                        <a:lumOff val="100000"/>
                      </a:schemeClr>
                    </a:gs>
                    <a:gs pos="38000">
                      <a:schemeClr val="accent4">
                        <a:lumMod val="0"/>
                        <a:lumOff val="100000"/>
                      </a:schemeClr>
                    </a:gs>
                    <a:gs pos="100000">
                      <a:srgbClr val="F2E1D9"/>
                    </a:gs>
                  </a:gsLst>
                  <a:lin ang="2700000" scaled="1"/>
                </a:gra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8" name="矩形 7"/>
          <p:cNvSpPr/>
          <p:nvPr userDrawn="1"/>
        </p:nvSpPr>
        <p:spPr>
          <a:xfrm>
            <a:off x="678711" y="2239906"/>
            <a:ext cx="122275" cy="1052623"/>
          </a:xfrm>
          <a:prstGeom prst="rect">
            <a:avLst/>
          </a:prstGeom>
          <a:gradFill>
            <a:gsLst>
              <a:gs pos="0">
                <a:schemeClr val="accent4">
                  <a:lumMod val="0"/>
                  <a:lumOff val="100000"/>
                </a:schemeClr>
              </a:gs>
              <a:gs pos="38000">
                <a:schemeClr val="accent4">
                  <a:lumMod val="0"/>
                  <a:lumOff val="100000"/>
                </a:schemeClr>
              </a:gs>
              <a:gs pos="100000">
                <a:srgbClr val="F2E1D9"/>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占位符 9"/>
          <p:cNvSpPr>
            <a:spLocks noGrp="1"/>
          </p:cNvSpPr>
          <p:nvPr>
            <p:ph type="body" sz="quarter" idx="10"/>
          </p:nvPr>
        </p:nvSpPr>
        <p:spPr>
          <a:xfrm>
            <a:off x="678711" y="1551895"/>
            <a:ext cx="3552598" cy="522514"/>
          </a:xfrm>
          <a:prstGeom prst="rect">
            <a:avLst/>
          </a:prstGeom>
        </p:spPr>
        <p:txBody>
          <a:bodyPr anchor="ctr"/>
          <a:lstStyle>
            <a:lvl1pPr marL="0" indent="0">
              <a:buNone/>
              <a:defRPr sz="2000" b="1" i="0">
                <a:solidFill>
                  <a:schemeClr val="bg1">
                    <a:alpha val="64648"/>
                  </a:schemeClr>
                </a:solidFill>
                <a:latin typeface="微软雅黑" panose="020B0503020204020204" pitchFamily="34" charset="-122"/>
                <a:ea typeface="微软雅黑" panose="020B0503020204020204" pitchFamily="34" charset="-122"/>
              </a:defRPr>
            </a:lvl1pPr>
          </a:lstStyle>
          <a:p>
            <a:pPr lvl="0"/>
            <a:endParaRPr kumimoji="1" lang="zh-CN" altLang="en-US" dirty="0"/>
          </a:p>
        </p:txBody>
      </p:sp>
      <p:sp>
        <p:nvSpPr>
          <p:cNvPr id="11" name="文本占位符 9"/>
          <p:cNvSpPr>
            <a:spLocks noGrp="1"/>
          </p:cNvSpPr>
          <p:nvPr>
            <p:ph type="body" sz="quarter" idx="11"/>
          </p:nvPr>
        </p:nvSpPr>
        <p:spPr>
          <a:xfrm>
            <a:off x="678711" y="3565469"/>
            <a:ext cx="3552598" cy="522514"/>
          </a:xfrm>
          <a:prstGeom prst="rect">
            <a:avLst/>
          </a:prstGeom>
        </p:spPr>
        <p:txBody>
          <a:bodyPr anchor="ctr"/>
          <a:lstStyle>
            <a:lvl1pPr marL="0" indent="0">
              <a:buNone/>
              <a:defRPr sz="2000" b="1" i="0">
                <a:gradFill>
                  <a:gsLst>
                    <a:gs pos="0">
                      <a:schemeClr val="accent4">
                        <a:lumMod val="0"/>
                        <a:lumOff val="100000"/>
                      </a:schemeClr>
                    </a:gs>
                    <a:gs pos="48000">
                      <a:schemeClr val="accent4">
                        <a:lumMod val="0"/>
                        <a:lumOff val="100000"/>
                      </a:schemeClr>
                    </a:gs>
                    <a:gs pos="100000">
                      <a:srgbClr val="F2E1D9"/>
                    </a:gs>
                  </a:gsLst>
                  <a:lin ang="5400000" scaled="1"/>
                </a:gradFill>
                <a:latin typeface="微软雅黑" panose="020B0503020204020204" pitchFamily="34" charset="-122"/>
                <a:ea typeface="微软雅黑" panose="020B0503020204020204" pitchFamily="34" charset="-122"/>
              </a:defRPr>
            </a:lvl1pPr>
          </a:lstStyle>
          <a:p>
            <a:pPr lvl="0"/>
            <a:endParaRPr kumimoji="1" lang="zh-CN" altLang="en-US" dirty="0"/>
          </a:p>
        </p:txBody>
      </p:sp>
      <p:sp>
        <p:nvSpPr>
          <p:cNvPr id="12" name="文本占位符 9"/>
          <p:cNvSpPr>
            <a:spLocks noGrp="1"/>
          </p:cNvSpPr>
          <p:nvPr>
            <p:ph type="body" sz="quarter" idx="12"/>
          </p:nvPr>
        </p:nvSpPr>
        <p:spPr>
          <a:xfrm>
            <a:off x="678711" y="4123649"/>
            <a:ext cx="3552598" cy="522514"/>
          </a:xfrm>
          <a:prstGeom prst="rect">
            <a:avLst/>
          </a:prstGeom>
        </p:spPr>
        <p:txBody>
          <a:bodyPr anchor="ctr"/>
          <a:lstStyle>
            <a:lvl1pPr marL="0" indent="0">
              <a:buNone/>
              <a:defRPr sz="2000" b="1" i="0">
                <a:gradFill>
                  <a:gsLst>
                    <a:gs pos="0">
                      <a:schemeClr val="accent4">
                        <a:lumMod val="0"/>
                        <a:lumOff val="100000"/>
                      </a:schemeClr>
                    </a:gs>
                    <a:gs pos="48000">
                      <a:schemeClr val="accent4">
                        <a:lumMod val="0"/>
                        <a:lumOff val="100000"/>
                      </a:schemeClr>
                    </a:gs>
                    <a:gs pos="100000">
                      <a:srgbClr val="F2E1D9"/>
                    </a:gs>
                  </a:gsLst>
                  <a:lin ang="5400000" scaled="1"/>
                </a:gradFill>
                <a:latin typeface="微软雅黑" panose="020B0503020204020204" pitchFamily="34" charset="-122"/>
                <a:ea typeface="微软雅黑" panose="020B0503020204020204" pitchFamily="34" charset="-122"/>
              </a:defRPr>
            </a:lvl1pPr>
          </a:lstStyle>
          <a:p>
            <a:pPr lvl="0"/>
            <a:endParaRPr kumimoji="1" lang="zh-CN" altLang="en-US" dirty="0"/>
          </a:p>
        </p:txBody>
      </p:sp>
      <p:pic>
        <p:nvPicPr>
          <p:cNvPr id="2" name="图片 1"/>
          <p:cNvPicPr>
            <a:picLocks noChangeAspect="1"/>
          </p:cNvPicPr>
          <p:nvPr userDrawn="1"/>
        </p:nvPicPr>
        <p:blipFill>
          <a:blip r:embed="rId2"/>
          <a:stretch>
            <a:fillRect/>
          </a:stretch>
        </p:blipFill>
        <p:spPr>
          <a:xfrm>
            <a:off x="678711" y="6304486"/>
            <a:ext cx="3345083" cy="259866"/>
          </a:xfrm>
          <a:prstGeom prst="rect">
            <a:avLst/>
          </a:prstGeom>
        </p:spPr>
      </p:pic>
      <p:grpSp>
        <p:nvGrpSpPr>
          <p:cNvPr id="3" name="组合 2"/>
          <p:cNvGrpSpPr/>
          <p:nvPr userDrawn="1"/>
        </p:nvGrpSpPr>
        <p:grpSpPr>
          <a:xfrm>
            <a:off x="678711" y="5983780"/>
            <a:ext cx="1899521" cy="252210"/>
            <a:chOff x="988028" y="3990942"/>
            <a:chExt cx="5739000" cy="762000"/>
          </a:xfrm>
        </p:grpSpPr>
        <p:pic>
          <p:nvPicPr>
            <p:cNvPr id="4" name="图片 3" descr="卡通画&#10;&#10;中度可信度描述已自动生成"/>
            <p:cNvPicPr>
              <a:picLocks noChangeAspect="1"/>
            </p:cNvPicPr>
            <p:nvPr userDrawn="1"/>
          </p:nvPicPr>
          <p:blipFill>
            <a:blip r:embed="rId3"/>
            <a:stretch>
              <a:fillRect/>
            </a:stretch>
          </p:blipFill>
          <p:spPr>
            <a:xfrm>
              <a:off x="4644227" y="3990942"/>
              <a:ext cx="2082801" cy="762000"/>
            </a:xfrm>
            <a:prstGeom prst="rect">
              <a:avLst/>
            </a:prstGeom>
          </p:spPr>
        </p:pic>
        <p:pic>
          <p:nvPicPr>
            <p:cNvPr id="5" name="图片 4" descr="徽标&#10;&#10;描述已自动生成"/>
            <p:cNvPicPr>
              <a:picLocks noChangeAspect="1"/>
            </p:cNvPicPr>
            <p:nvPr userDrawn="1"/>
          </p:nvPicPr>
          <p:blipFill>
            <a:blip r:embed="rId4"/>
            <a:stretch>
              <a:fillRect/>
            </a:stretch>
          </p:blipFill>
          <p:spPr>
            <a:xfrm>
              <a:off x="988028" y="3990943"/>
              <a:ext cx="3606800" cy="749300"/>
            </a:xfrm>
            <a:prstGeom prst="rect">
              <a:avLst/>
            </a:prstGeom>
          </p:spPr>
        </p:pic>
      </p:grpSp>
      <p:pic>
        <p:nvPicPr>
          <p:cNvPr id="9" name="图片 8" descr="男子的脸部特写与配字&#10;&#10;中度可信度描述已自动生成"/>
          <p:cNvPicPr>
            <a:picLocks noChangeAspect="1"/>
          </p:cNvPicPr>
          <p:nvPr userDrawn="1"/>
        </p:nvPicPr>
        <p:blipFill>
          <a:blip r:embed="rId5"/>
          <a:stretch>
            <a:fillRect/>
          </a:stretch>
        </p:blipFill>
        <p:spPr>
          <a:xfrm>
            <a:off x="678711" y="293648"/>
            <a:ext cx="2334067" cy="41986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7" name="标题 6"/>
          <p:cNvSpPr>
            <a:spLocks noGrp="1"/>
          </p:cNvSpPr>
          <p:nvPr>
            <p:ph type="title" hasCustomPrompt="1"/>
          </p:nvPr>
        </p:nvSpPr>
        <p:spPr>
          <a:xfrm>
            <a:off x="997689" y="2259696"/>
            <a:ext cx="10515600" cy="1325563"/>
          </a:xfrm>
          <a:prstGeom prst="rect">
            <a:avLst/>
          </a:prstGeom>
        </p:spPr>
        <p:txBody>
          <a:bodyPr lIns="90000" anchor="ctr"/>
          <a:lstStyle>
            <a:lvl1pPr>
              <a:defRPr sz="4800" b="1" i="0">
                <a:gradFill>
                  <a:gsLst>
                    <a:gs pos="0">
                      <a:schemeClr val="accent4">
                        <a:lumMod val="0"/>
                        <a:lumOff val="100000"/>
                      </a:schemeClr>
                    </a:gs>
                    <a:gs pos="38000">
                      <a:schemeClr val="accent4">
                        <a:lumMod val="0"/>
                        <a:lumOff val="100000"/>
                      </a:schemeClr>
                    </a:gs>
                    <a:gs pos="100000">
                      <a:srgbClr val="F2E1D9"/>
                    </a:gs>
                  </a:gsLst>
                  <a:lin ang="2700000" scaled="1"/>
                </a:gradFill>
                <a:latin typeface="微软雅黑" panose="020B0503020204020204" pitchFamily="34" charset="-122"/>
                <a:ea typeface="微软雅黑" panose="020B0503020204020204" pitchFamily="34" charset="-122"/>
              </a:defRPr>
            </a:lvl1pPr>
          </a:lstStyle>
          <a:p>
            <a:r>
              <a:rPr kumimoji="1" lang="zh-CN" altLang="en-US" dirty="0"/>
              <a:t>谢谢</a:t>
            </a:r>
            <a:endParaRPr kumimoji="1" lang="zh-CN" altLang="en-US" dirty="0"/>
          </a:p>
        </p:txBody>
      </p:sp>
      <p:sp>
        <p:nvSpPr>
          <p:cNvPr id="8" name="矩形 7"/>
          <p:cNvSpPr/>
          <p:nvPr userDrawn="1"/>
        </p:nvSpPr>
        <p:spPr>
          <a:xfrm>
            <a:off x="678711" y="2396165"/>
            <a:ext cx="122275" cy="1052623"/>
          </a:xfrm>
          <a:prstGeom prst="rect">
            <a:avLst/>
          </a:prstGeom>
          <a:gradFill>
            <a:gsLst>
              <a:gs pos="0">
                <a:schemeClr val="accent4">
                  <a:lumMod val="0"/>
                  <a:lumOff val="100000"/>
                </a:schemeClr>
              </a:gs>
              <a:gs pos="38000">
                <a:schemeClr val="accent4">
                  <a:lumMod val="0"/>
                  <a:lumOff val="100000"/>
                </a:schemeClr>
              </a:gs>
              <a:gs pos="100000">
                <a:srgbClr val="F2E1D9"/>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userDrawn="1"/>
        </p:nvSpPr>
        <p:spPr>
          <a:xfrm>
            <a:off x="678711" y="5233688"/>
            <a:ext cx="6258445" cy="547201"/>
          </a:xfrm>
          <a:prstGeom prst="rect">
            <a:avLst/>
          </a:prstGeom>
          <a:noFill/>
        </p:spPr>
        <p:txBody>
          <a:bodyPr wrap="none" rtlCol="0">
            <a:spAutoFit/>
          </a:bodyPr>
          <a:lstStyle/>
          <a:p>
            <a:pPr>
              <a:lnSpc>
                <a:spcPct val="150000"/>
              </a:lnSpc>
            </a:pPr>
            <a:r>
              <a:rPr kumimoji="1" lang="zh-CN" altLang="en-US" sz="1100" b="1" dirty="0">
                <a:solidFill>
                  <a:schemeClr val="bg1"/>
                </a:solidFill>
              </a:rPr>
              <a:t>承办单位</a:t>
            </a:r>
            <a:endParaRPr kumimoji="1" lang="en-US" altLang="zh-CN" sz="1100" b="1" dirty="0">
              <a:solidFill>
                <a:schemeClr val="bg1"/>
              </a:solidFill>
            </a:endParaRPr>
          </a:p>
          <a:p>
            <a:pPr>
              <a:lnSpc>
                <a:spcPct val="150000"/>
              </a:lnSpc>
            </a:pPr>
            <a:r>
              <a:rPr kumimoji="1" lang="zh-CN" altLang="en-US" sz="1000" dirty="0">
                <a:solidFill>
                  <a:schemeClr val="bg1"/>
                </a:solidFill>
              </a:rPr>
              <a:t>上海市数字医学创新中心     广慈</a:t>
            </a:r>
            <a:r>
              <a:rPr kumimoji="1" lang="en-US" altLang="zh-CN" sz="1000" dirty="0">
                <a:solidFill>
                  <a:schemeClr val="bg1"/>
                </a:solidFill>
              </a:rPr>
              <a:t>-</a:t>
            </a:r>
            <a:r>
              <a:rPr kumimoji="1" lang="zh-CN" altLang="en-US" sz="1000" dirty="0">
                <a:solidFill>
                  <a:schemeClr val="bg1"/>
                </a:solidFill>
              </a:rPr>
              <a:t>思南国家转化医学创新产业园      中国联合网络通信有限公司上海市分公司</a:t>
            </a:r>
            <a:endParaRPr kumimoji="1" lang="zh-CN" altLang="en-US" sz="1000" dirty="0">
              <a:solidFill>
                <a:schemeClr val="bg1"/>
              </a:solidFill>
            </a:endParaRPr>
          </a:p>
        </p:txBody>
      </p:sp>
      <p:sp>
        <p:nvSpPr>
          <p:cNvPr id="3" name="文本框 2"/>
          <p:cNvSpPr txBox="1"/>
          <p:nvPr userDrawn="1"/>
        </p:nvSpPr>
        <p:spPr>
          <a:xfrm>
            <a:off x="678711" y="5806634"/>
            <a:ext cx="4344459" cy="547201"/>
          </a:xfrm>
          <a:prstGeom prst="rect">
            <a:avLst/>
          </a:prstGeom>
          <a:noFill/>
        </p:spPr>
        <p:txBody>
          <a:bodyPr wrap="none" rtlCol="0">
            <a:spAutoFit/>
          </a:bodyPr>
          <a:lstStyle/>
          <a:p>
            <a:pPr>
              <a:lnSpc>
                <a:spcPct val="150000"/>
              </a:lnSpc>
            </a:pPr>
            <a:r>
              <a:rPr kumimoji="1" lang="zh-CN" altLang="en-US" sz="1100" b="1" dirty="0">
                <a:solidFill>
                  <a:schemeClr val="bg1"/>
                </a:solidFill>
              </a:rPr>
              <a:t>支持单位</a:t>
            </a:r>
            <a:endParaRPr kumimoji="1" lang="en-US" altLang="zh-CN" sz="1100" b="1" dirty="0">
              <a:solidFill>
                <a:schemeClr val="bg1"/>
              </a:solidFill>
            </a:endParaRPr>
          </a:p>
          <a:p>
            <a:pPr>
              <a:lnSpc>
                <a:spcPct val="150000"/>
              </a:lnSpc>
            </a:pPr>
            <a:r>
              <a:rPr kumimoji="1" lang="zh-CN" altLang="en-US" sz="1000" dirty="0">
                <a:solidFill>
                  <a:schemeClr val="bg1"/>
                </a:solidFill>
              </a:rPr>
              <a:t>上海枫林生命健康产业发展（集团）有限公司     易方达资产管理有限公司</a:t>
            </a:r>
            <a:endParaRPr kumimoji="1" lang="zh-CN" altLang="en-US" sz="1000" dirty="0">
              <a:solidFill>
                <a:schemeClr val="bg1"/>
              </a:solidFill>
            </a:endParaRPr>
          </a:p>
        </p:txBody>
      </p:sp>
      <p:pic>
        <p:nvPicPr>
          <p:cNvPr id="5" name="图片 4" descr="文本&#10;&#10;描述已自动生成"/>
          <p:cNvPicPr>
            <a:picLocks noChangeAspect="1"/>
          </p:cNvPicPr>
          <p:nvPr userDrawn="1"/>
        </p:nvPicPr>
        <p:blipFill>
          <a:blip r:embed="rId2"/>
          <a:stretch>
            <a:fillRect/>
          </a:stretch>
        </p:blipFill>
        <p:spPr>
          <a:xfrm>
            <a:off x="678711" y="298749"/>
            <a:ext cx="4344459" cy="1033574"/>
          </a:xfrm>
          <a:prstGeom prst="rect">
            <a:avLst/>
          </a:prstGeom>
        </p:spPr>
      </p:pic>
      <p:sp>
        <p:nvSpPr>
          <p:cNvPr id="6" name="文本框 5"/>
          <p:cNvSpPr txBox="1"/>
          <p:nvPr userDrawn="1"/>
        </p:nvSpPr>
        <p:spPr>
          <a:xfrm>
            <a:off x="678711" y="4660742"/>
            <a:ext cx="3438762" cy="547201"/>
          </a:xfrm>
          <a:prstGeom prst="rect">
            <a:avLst/>
          </a:prstGeom>
          <a:noFill/>
        </p:spPr>
        <p:txBody>
          <a:bodyPr wrap="none" rtlCol="0">
            <a:spAutoFit/>
          </a:bodyPr>
          <a:lstStyle/>
          <a:p>
            <a:pPr>
              <a:lnSpc>
                <a:spcPct val="150000"/>
              </a:lnSpc>
            </a:pPr>
            <a:r>
              <a:rPr kumimoji="1" lang="zh-CN" altLang="en-US" sz="1100" b="1" dirty="0">
                <a:solidFill>
                  <a:schemeClr val="bg1"/>
                </a:solidFill>
              </a:rPr>
              <a:t>主办单位</a:t>
            </a:r>
            <a:endParaRPr kumimoji="1" lang="en-US" altLang="zh-CN" sz="1100" b="1" dirty="0">
              <a:solidFill>
                <a:schemeClr val="bg1"/>
              </a:solidFill>
            </a:endParaRPr>
          </a:p>
          <a:p>
            <a:pPr>
              <a:lnSpc>
                <a:spcPct val="150000"/>
              </a:lnSpc>
            </a:pPr>
            <a:r>
              <a:rPr kumimoji="1" lang="zh-CN" altLang="en-US" sz="1000" dirty="0">
                <a:solidFill>
                  <a:schemeClr val="bg1"/>
                </a:solidFill>
              </a:rPr>
              <a:t>上海交通大学医学院附属瑞金医院     上海人工智能实验室</a:t>
            </a:r>
            <a:endParaRPr kumimoji="1" lang="zh-CN" altLang="en-US" sz="10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40" y="0"/>
            <a:ext cx="12182159" cy="6863544"/>
          </a:xfrm>
          <a:prstGeom prst="rect">
            <a:avLst/>
          </a:prstGeom>
        </p:spPr>
      </p:pic>
      <p:sp>
        <p:nvSpPr>
          <p:cNvPr id="11" name="矩形 10"/>
          <p:cNvSpPr/>
          <p:nvPr/>
        </p:nvSpPr>
        <p:spPr>
          <a:xfrm>
            <a:off x="461645" y="716280"/>
            <a:ext cx="832485" cy="539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思源宋体 CN Light" panose="02020300000000000000" charset="-122"/>
            </a:endParaRPr>
          </a:p>
        </p:txBody>
      </p:sp>
      <p:sp>
        <p:nvSpPr>
          <p:cNvPr id="13" name="标题 12"/>
          <p:cNvSpPr>
            <a:spLocks noGrp="1"/>
          </p:cNvSpPr>
          <p:nvPr>
            <p:ph type="title"/>
          </p:nvPr>
        </p:nvSpPr>
        <p:spPr>
          <a:xfrm>
            <a:off x="1485264" y="631913"/>
            <a:ext cx="10515600" cy="708483"/>
          </a:xfrm>
          <a:prstGeom prst="rect">
            <a:avLst/>
          </a:prstGeom>
        </p:spPr>
        <p:txBody>
          <a:bodyPr anchor="t"/>
          <a:lstStyle>
            <a:lvl1pPr>
              <a:defRPr sz="4800"/>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0"/>
            <a:ext cx="12192000" cy="6866582"/>
          </a:xfrm>
          <a:prstGeom prst="rect">
            <a:avLst/>
          </a:prstGeom>
        </p:spPr>
      </p:pic>
      <p:sp>
        <p:nvSpPr>
          <p:cNvPr id="2" name="标题 1"/>
          <p:cNvSpPr>
            <a:spLocks noGrp="1"/>
          </p:cNvSpPr>
          <p:nvPr>
            <p:ph type="ctrTitle"/>
          </p:nvPr>
        </p:nvSpPr>
        <p:spPr>
          <a:xfrm>
            <a:off x="1524000" y="1760992"/>
            <a:ext cx="9144000" cy="3086780"/>
          </a:xfrm>
          <a:prstGeom prst="rect">
            <a:avLst/>
          </a:prstGeom>
        </p:spPr>
        <p:txBody>
          <a:bodyPr anchor="b"/>
          <a:lstStyle>
            <a:lvl1pPr algn="ctr">
              <a:defRPr sz="20000" b="1" i="0">
                <a:solidFill>
                  <a:schemeClr val="tx1">
                    <a:alpha val="10025"/>
                  </a:schemeClr>
                </a:solidFill>
                <a:latin typeface="微软雅黑" panose="020B0503020204020204" pitchFamily="34" charset="-122"/>
                <a:ea typeface="微软雅黑" panose="020B0503020204020204" pitchFamily="34" charset="-122"/>
              </a:defRPr>
            </a:lvl1pPr>
          </a:lstStyle>
          <a:p>
            <a:r>
              <a:rPr kumimoji="1" lang="zh-CN" altLang="en-US"/>
              <a:t>单击此处编辑母版标题样式</a:t>
            </a:r>
            <a:endParaRPr kumimoji="1" lang="zh-CN" altLang="en-US"/>
          </a:p>
        </p:txBody>
      </p:sp>
      <p:sp>
        <p:nvSpPr>
          <p:cNvPr id="8" name="文本占位符 7"/>
          <p:cNvSpPr>
            <a:spLocks noGrp="1"/>
          </p:cNvSpPr>
          <p:nvPr>
            <p:ph type="body" sz="quarter" idx="10"/>
          </p:nvPr>
        </p:nvSpPr>
        <p:spPr>
          <a:xfrm>
            <a:off x="3280002" y="3610428"/>
            <a:ext cx="5631996" cy="972457"/>
          </a:xfrm>
          <a:prstGeom prst="rect">
            <a:avLst/>
          </a:prstGeom>
        </p:spPr>
        <p:txBody>
          <a:bodyPr anchor="ctr"/>
          <a:lstStyle>
            <a:lvl1pPr marL="0" indent="0" algn="ctr">
              <a:buNone/>
              <a:defRPr sz="4800" b="0" i="0">
                <a:solidFill>
                  <a:schemeClr val="tx1"/>
                </a:solidFill>
                <a:latin typeface="微软雅黑" panose="020B0503020204020204" pitchFamily="34" charset="-122"/>
                <a:ea typeface="微软雅黑" panose="020B0503020204020204" pitchFamily="34" charset="-122"/>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输入页面">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267"/>
            <a:ext cx="10515600" cy="433388"/>
          </a:xfrm>
          <a:prstGeom prst="rect">
            <a:avLst/>
          </a:prstGeom>
        </p:spPr>
        <p:txBody>
          <a:bodyPr anchor="ctr"/>
          <a:lstStyle>
            <a:lvl1pPr>
              <a:defRPr sz="2800" b="0" i="0">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7" name="文本占位符 6"/>
          <p:cNvSpPr>
            <a:spLocks noGrp="1"/>
          </p:cNvSpPr>
          <p:nvPr>
            <p:ph type="body" sz="quarter" idx="10"/>
          </p:nvPr>
        </p:nvSpPr>
        <p:spPr>
          <a:xfrm>
            <a:off x="349581" y="278267"/>
            <a:ext cx="446087" cy="433388"/>
          </a:xfrm>
          <a:prstGeom prst="rect">
            <a:avLst/>
          </a:prstGeom>
        </p:spPr>
        <p:txBody>
          <a:bodyPr anchor="ctr"/>
          <a:lstStyle>
            <a:lvl1pPr marL="0" indent="0" algn="ctr">
              <a:buNone/>
              <a:defRPr sz="1800" b="0" i="0">
                <a:solidFill>
                  <a:schemeClr val="bg1"/>
                </a:solidFill>
                <a:latin typeface="微软雅黑" panose="020B0503020204020204" pitchFamily="34" charset="-122"/>
                <a:ea typeface="微软雅黑" panose="020B0503020204020204" pitchFamily="34" charset="-122"/>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输入页面">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267"/>
            <a:ext cx="10515600" cy="433388"/>
          </a:xfrm>
          <a:prstGeom prst="rect">
            <a:avLst/>
          </a:prstGeom>
        </p:spPr>
        <p:txBody>
          <a:bodyPr anchor="ctr"/>
          <a:lstStyle>
            <a:lvl1pPr>
              <a:defRPr sz="2800" b="0" i="0">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7" name="文本占位符 6"/>
          <p:cNvSpPr>
            <a:spLocks noGrp="1"/>
          </p:cNvSpPr>
          <p:nvPr>
            <p:ph type="body" sz="quarter" idx="10"/>
          </p:nvPr>
        </p:nvSpPr>
        <p:spPr>
          <a:xfrm>
            <a:off x="349581" y="278267"/>
            <a:ext cx="446087" cy="433388"/>
          </a:xfrm>
          <a:prstGeom prst="rect">
            <a:avLst/>
          </a:prstGeom>
        </p:spPr>
        <p:txBody>
          <a:bodyPr anchor="ctr"/>
          <a:lstStyle>
            <a:lvl1pPr marL="0" indent="0" algn="ctr">
              <a:buNone/>
              <a:defRPr sz="1800" b="0" i="0">
                <a:solidFill>
                  <a:schemeClr val="bg1"/>
                </a:solidFill>
                <a:latin typeface="微软雅黑" panose="020B0503020204020204" pitchFamily="34" charset="-122"/>
                <a:ea typeface="微软雅黑" panose="020B0503020204020204" pitchFamily="34" charset="-122"/>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40" y="0"/>
            <a:ext cx="12182159" cy="6863544"/>
          </a:xfrm>
          <a:prstGeom prst="rect">
            <a:avLst/>
          </a:prstGeom>
        </p:spPr>
      </p:pic>
      <p:sp>
        <p:nvSpPr>
          <p:cNvPr id="11" name="矩形 10"/>
          <p:cNvSpPr/>
          <p:nvPr/>
        </p:nvSpPr>
        <p:spPr>
          <a:xfrm>
            <a:off x="461645" y="716280"/>
            <a:ext cx="832485" cy="539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思源宋体 CN Light" panose="02020300000000000000" charset="-122"/>
            </a:endParaRPr>
          </a:p>
        </p:txBody>
      </p:sp>
      <p:sp>
        <p:nvSpPr>
          <p:cNvPr id="13" name="标题 12"/>
          <p:cNvSpPr>
            <a:spLocks noGrp="1"/>
          </p:cNvSpPr>
          <p:nvPr>
            <p:ph type="title"/>
          </p:nvPr>
        </p:nvSpPr>
        <p:spPr>
          <a:xfrm>
            <a:off x="1485264" y="631913"/>
            <a:ext cx="10515600" cy="708483"/>
          </a:xfrm>
          <a:prstGeom prst="rect">
            <a:avLst/>
          </a:prstGeom>
        </p:spPr>
        <p:txBody>
          <a:bodyPr anchor="t"/>
          <a:lstStyle>
            <a:lvl1pPr>
              <a:defRPr sz="4800"/>
            </a:lvl1pPr>
          </a:lstStyle>
          <a:p>
            <a:r>
              <a:rPr kumimoji="1" lang="zh-CN" altLang="en-US" dirty="0"/>
              <a:t>单击此处编辑母版标题样式</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6.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userDrawn="1"/>
        </p:nvPicPr>
        <p:blipFill>
          <a:blip r:embed="rId4"/>
          <a:stretch>
            <a:fillRect/>
          </a:stretch>
        </p:blipFill>
        <p:spPr>
          <a:xfrm>
            <a:off x="608" y="-1"/>
            <a:ext cx="12191391" cy="685834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椭圆 10"/>
          <p:cNvSpPr/>
          <p:nvPr userDrawn="1"/>
        </p:nvSpPr>
        <p:spPr>
          <a:xfrm>
            <a:off x="338051" y="271492"/>
            <a:ext cx="467995" cy="467995"/>
          </a:xfrm>
          <a:prstGeom prst="ellipse">
            <a:avLst/>
          </a:prstGeom>
          <a:gradFill flip="none" rotWithShape="1">
            <a:gsLst>
              <a:gs pos="97000">
                <a:srgbClr val="025FF0"/>
              </a:gs>
              <a:gs pos="0">
                <a:srgbClr val="B928C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思源宋体 CN Heavy" panose="02020900000000000000" charset="-122"/>
            </a:endParaRPr>
          </a:p>
        </p:txBody>
      </p:sp>
      <p:pic>
        <p:nvPicPr>
          <p:cNvPr id="5" name="图片 4" descr="背景图案&#10;&#10;描述已自动生成"/>
          <p:cNvPicPr>
            <a:picLocks noChangeAspect="1"/>
          </p:cNvPicPr>
          <p:nvPr userDrawn="1"/>
        </p:nvPicPr>
        <p:blipFill rotWithShape="1">
          <a:blip r:embed="rId3"/>
          <a:srcRect l="-192" t="65382" r="192" b="24891"/>
          <a:stretch>
            <a:fillRect/>
          </a:stretch>
        </p:blipFill>
        <p:spPr>
          <a:xfrm>
            <a:off x="-56271" y="6184700"/>
            <a:ext cx="12304542" cy="673300"/>
          </a:xfrm>
          <a:prstGeom prst="rect">
            <a:avLst/>
          </a:prstGeom>
        </p:spPr>
      </p:pic>
      <p:pic>
        <p:nvPicPr>
          <p:cNvPr id="7" name="图片 6" descr="文本&#10;&#10;描述已自动生成"/>
          <p:cNvPicPr>
            <a:picLocks noChangeAspect="1"/>
          </p:cNvPicPr>
          <p:nvPr userDrawn="1"/>
        </p:nvPicPr>
        <p:blipFill>
          <a:blip r:embed="rId4"/>
          <a:stretch>
            <a:fillRect/>
          </a:stretch>
        </p:blipFill>
        <p:spPr>
          <a:xfrm>
            <a:off x="338051" y="6267044"/>
            <a:ext cx="2137863" cy="508611"/>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image" Target="../media/image13.png"/><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image" Target="../media/image9.png"/><Relationship Id="rId2" Type="http://schemas.openxmlformats.org/officeDocument/2006/relationships/tags" Target="../tags/tag160.xml"/><Relationship Id="rId18" Type="http://schemas.openxmlformats.org/officeDocument/2006/relationships/slideLayout" Target="../slideLayouts/slideLayout7.xml"/><Relationship Id="rId17" Type="http://schemas.openxmlformats.org/officeDocument/2006/relationships/tags" Target="../tags/tag171.xml"/><Relationship Id="rId16" Type="http://schemas.openxmlformats.org/officeDocument/2006/relationships/tags" Target="../tags/tag170.xml"/><Relationship Id="rId15" Type="http://schemas.openxmlformats.org/officeDocument/2006/relationships/tags" Target="../tags/tag169.xml"/><Relationship Id="rId14" Type="http://schemas.openxmlformats.org/officeDocument/2006/relationships/tags" Target="../tags/tag168.xml"/><Relationship Id="rId13" Type="http://schemas.openxmlformats.org/officeDocument/2006/relationships/image" Target="../media/image12.png"/><Relationship Id="rId12" Type="http://schemas.openxmlformats.org/officeDocument/2006/relationships/tags" Target="../tags/tag167.xml"/><Relationship Id="rId11" Type="http://schemas.openxmlformats.org/officeDocument/2006/relationships/image" Target="../media/image14.png"/><Relationship Id="rId10" Type="http://schemas.openxmlformats.org/officeDocument/2006/relationships/tags" Target="../tags/tag166.xml"/><Relationship Id="rId1" Type="http://schemas.openxmlformats.org/officeDocument/2006/relationships/tags" Target="../tags/tag159.xml"/></Relationships>
</file>

<file path=ppt/slides/_rels/slide11.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7" Type="http://schemas.openxmlformats.org/officeDocument/2006/relationships/slideLayout" Target="../slideLayouts/slideLayout7.xml"/><Relationship Id="rId66" Type="http://schemas.openxmlformats.org/officeDocument/2006/relationships/image" Target="../media/image15.png"/><Relationship Id="rId65" Type="http://schemas.openxmlformats.org/officeDocument/2006/relationships/tags" Target="../tags/tag229.xml"/><Relationship Id="rId64" Type="http://schemas.openxmlformats.org/officeDocument/2006/relationships/tags" Target="../tags/tag228.xml"/><Relationship Id="rId63" Type="http://schemas.openxmlformats.org/officeDocument/2006/relationships/tags" Target="../tags/tag227.xml"/><Relationship Id="rId62" Type="http://schemas.openxmlformats.org/officeDocument/2006/relationships/tags" Target="../tags/tag226.xml"/><Relationship Id="rId61" Type="http://schemas.openxmlformats.org/officeDocument/2006/relationships/tags" Target="../tags/tag225.xml"/><Relationship Id="rId60" Type="http://schemas.openxmlformats.org/officeDocument/2006/relationships/tags" Target="../tags/tag224.xml"/><Relationship Id="rId6" Type="http://schemas.openxmlformats.org/officeDocument/2006/relationships/tags" Target="../tags/tag175.xml"/><Relationship Id="rId59" Type="http://schemas.openxmlformats.org/officeDocument/2006/relationships/tags" Target="../tags/tag223.xml"/><Relationship Id="rId58" Type="http://schemas.openxmlformats.org/officeDocument/2006/relationships/tags" Target="../tags/tag222.xml"/><Relationship Id="rId57" Type="http://schemas.openxmlformats.org/officeDocument/2006/relationships/tags" Target="../tags/tag221.xml"/><Relationship Id="rId56" Type="http://schemas.openxmlformats.org/officeDocument/2006/relationships/tags" Target="../tags/tag220.xml"/><Relationship Id="rId55" Type="http://schemas.openxmlformats.org/officeDocument/2006/relationships/tags" Target="../tags/tag219.xml"/><Relationship Id="rId54" Type="http://schemas.openxmlformats.org/officeDocument/2006/relationships/tags" Target="../tags/tag218.xml"/><Relationship Id="rId53" Type="http://schemas.openxmlformats.org/officeDocument/2006/relationships/tags" Target="../tags/tag217.xml"/><Relationship Id="rId52" Type="http://schemas.openxmlformats.org/officeDocument/2006/relationships/tags" Target="../tags/tag216.xml"/><Relationship Id="rId51" Type="http://schemas.openxmlformats.org/officeDocument/2006/relationships/tags" Target="../tags/tag215.xml"/><Relationship Id="rId50" Type="http://schemas.openxmlformats.org/officeDocument/2006/relationships/tags" Target="../tags/tag214.xml"/><Relationship Id="rId5" Type="http://schemas.openxmlformats.org/officeDocument/2006/relationships/image" Target="../media/image10.png"/><Relationship Id="rId49" Type="http://schemas.openxmlformats.org/officeDocument/2006/relationships/tags" Target="../tags/tag213.xml"/><Relationship Id="rId48" Type="http://schemas.openxmlformats.org/officeDocument/2006/relationships/tags" Target="../tags/tag212.xml"/><Relationship Id="rId47" Type="http://schemas.openxmlformats.org/officeDocument/2006/relationships/tags" Target="../tags/tag211.xml"/><Relationship Id="rId46" Type="http://schemas.openxmlformats.org/officeDocument/2006/relationships/tags" Target="../tags/tag210.xml"/><Relationship Id="rId45" Type="http://schemas.openxmlformats.org/officeDocument/2006/relationships/tags" Target="../tags/tag209.xml"/><Relationship Id="rId44" Type="http://schemas.openxmlformats.org/officeDocument/2006/relationships/tags" Target="../tags/tag208.xml"/><Relationship Id="rId43" Type="http://schemas.openxmlformats.org/officeDocument/2006/relationships/tags" Target="../tags/tag207.xml"/><Relationship Id="rId42" Type="http://schemas.openxmlformats.org/officeDocument/2006/relationships/tags" Target="../tags/tag206.xml"/><Relationship Id="rId41" Type="http://schemas.openxmlformats.org/officeDocument/2006/relationships/tags" Target="../tags/tag205.xml"/><Relationship Id="rId40" Type="http://schemas.openxmlformats.org/officeDocument/2006/relationships/tags" Target="../tags/tag204.xml"/><Relationship Id="rId4" Type="http://schemas.openxmlformats.org/officeDocument/2006/relationships/tags" Target="../tags/tag174.xml"/><Relationship Id="rId39" Type="http://schemas.openxmlformats.org/officeDocument/2006/relationships/tags" Target="../tags/tag203.xml"/><Relationship Id="rId38" Type="http://schemas.openxmlformats.org/officeDocument/2006/relationships/tags" Target="../tags/tag202.xml"/><Relationship Id="rId37" Type="http://schemas.openxmlformats.org/officeDocument/2006/relationships/tags" Target="../tags/tag201.xml"/><Relationship Id="rId36" Type="http://schemas.openxmlformats.org/officeDocument/2006/relationships/tags" Target="../tags/tag200.xml"/><Relationship Id="rId35" Type="http://schemas.openxmlformats.org/officeDocument/2006/relationships/tags" Target="../tags/tag199.xml"/><Relationship Id="rId34" Type="http://schemas.openxmlformats.org/officeDocument/2006/relationships/tags" Target="../tags/tag198.xml"/><Relationship Id="rId33" Type="http://schemas.openxmlformats.org/officeDocument/2006/relationships/tags" Target="../tags/tag197.xml"/><Relationship Id="rId32" Type="http://schemas.openxmlformats.org/officeDocument/2006/relationships/image" Target="../media/image14.png"/><Relationship Id="rId31" Type="http://schemas.openxmlformats.org/officeDocument/2006/relationships/tags" Target="../tags/tag196.xml"/><Relationship Id="rId30" Type="http://schemas.openxmlformats.org/officeDocument/2006/relationships/tags" Target="../tags/tag195.xml"/><Relationship Id="rId3" Type="http://schemas.openxmlformats.org/officeDocument/2006/relationships/image" Target="../media/image9.png"/><Relationship Id="rId29" Type="http://schemas.openxmlformats.org/officeDocument/2006/relationships/tags" Target="../tags/tag194.xml"/><Relationship Id="rId28" Type="http://schemas.openxmlformats.org/officeDocument/2006/relationships/tags" Target="../tags/tag193.xml"/><Relationship Id="rId27" Type="http://schemas.openxmlformats.org/officeDocument/2006/relationships/image" Target="../media/image13.png"/><Relationship Id="rId26" Type="http://schemas.openxmlformats.org/officeDocument/2006/relationships/tags" Target="../tags/tag192.xml"/><Relationship Id="rId25" Type="http://schemas.openxmlformats.org/officeDocument/2006/relationships/tags" Target="../tags/tag191.xml"/><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tags" Target="../tags/tag173.xml"/><Relationship Id="rId19" Type="http://schemas.openxmlformats.org/officeDocument/2006/relationships/image" Target="../media/image12.png"/><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image" Target="../media/image18.png"/><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image" Target="../media/image11.png"/><Relationship Id="rId1" Type="http://schemas.openxmlformats.org/officeDocument/2006/relationships/tags" Target="../tags/tag172.xml"/></Relationships>
</file>

<file path=ppt/slides/_rels/slide1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12.png"/><Relationship Id="rId3" Type="http://schemas.openxmlformats.org/officeDocument/2006/relationships/tags" Target="../tags/tag232.xml"/><Relationship Id="rId28" Type="http://schemas.openxmlformats.org/officeDocument/2006/relationships/slideLayout" Target="../slideLayouts/slideLayout7.xml"/><Relationship Id="rId27" Type="http://schemas.openxmlformats.org/officeDocument/2006/relationships/tags" Target="../tags/tag251.xml"/><Relationship Id="rId26" Type="http://schemas.openxmlformats.org/officeDocument/2006/relationships/tags" Target="../tags/tag250.xml"/><Relationship Id="rId25" Type="http://schemas.openxmlformats.org/officeDocument/2006/relationships/tags" Target="../tags/tag249.xml"/><Relationship Id="rId24" Type="http://schemas.openxmlformats.org/officeDocument/2006/relationships/image" Target="../media/image10.png"/><Relationship Id="rId23" Type="http://schemas.openxmlformats.org/officeDocument/2006/relationships/tags" Target="../tags/tag248.xml"/><Relationship Id="rId22" Type="http://schemas.openxmlformats.org/officeDocument/2006/relationships/tags" Target="../tags/tag247.xml"/><Relationship Id="rId21" Type="http://schemas.openxmlformats.org/officeDocument/2006/relationships/tags" Target="../tags/tag246.xml"/><Relationship Id="rId20" Type="http://schemas.openxmlformats.org/officeDocument/2006/relationships/tags" Target="../tags/tag245.xml"/><Relationship Id="rId2" Type="http://schemas.openxmlformats.org/officeDocument/2006/relationships/tags" Target="../tags/tag231.xml"/><Relationship Id="rId19" Type="http://schemas.openxmlformats.org/officeDocument/2006/relationships/image" Target="../media/image14.png"/><Relationship Id="rId18" Type="http://schemas.openxmlformats.org/officeDocument/2006/relationships/tags" Target="../tags/tag244.xml"/><Relationship Id="rId17" Type="http://schemas.openxmlformats.org/officeDocument/2006/relationships/image" Target="../media/image13.png"/><Relationship Id="rId16" Type="http://schemas.openxmlformats.org/officeDocument/2006/relationships/tags" Target="../tags/tag243.xml"/><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image" Target="../media/image9.png"/><Relationship Id="rId1" Type="http://schemas.openxmlformats.org/officeDocument/2006/relationships/tags" Target="../tags/tag2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image" Target="../media/image20.png"/><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image" Target="../media/image19.png"/><Relationship Id="rId2" Type="http://schemas.openxmlformats.org/officeDocument/2006/relationships/tags" Target="../tags/tag253.xml"/><Relationship Id="rId18" Type="http://schemas.openxmlformats.org/officeDocument/2006/relationships/slideLayout" Target="../slideLayouts/slideLayout7.xml"/><Relationship Id="rId17" Type="http://schemas.openxmlformats.org/officeDocument/2006/relationships/tags" Target="../tags/tag265.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5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7.xml"/><Relationship Id="rId2" Type="http://schemas.openxmlformats.org/officeDocument/2006/relationships/image" Target="../media/image22.png"/><Relationship Id="rId1" Type="http://schemas.openxmlformats.org/officeDocument/2006/relationships/tags" Target="../tags/tag2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2.xml"/><Relationship Id="rId17" Type="http://schemas.openxmlformats.org/officeDocument/2006/relationships/slideLayout" Target="../slideLayouts/slideLayout4.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4.png"/><Relationship Id="rId3" Type="http://schemas.openxmlformats.org/officeDocument/2006/relationships/tags" Target="../tags/tag284.xml"/><Relationship Id="rId2" Type="http://schemas.openxmlformats.org/officeDocument/2006/relationships/image" Target="../media/image23.jpeg"/><Relationship Id="rId1" Type="http://schemas.openxmlformats.org/officeDocument/2006/relationships/tags" Target="../tags/tag28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9" Type="http://schemas.openxmlformats.org/officeDocument/2006/relationships/slideLayout" Target="../slideLayouts/slideLayout6.xml"/><Relationship Id="rId18" Type="http://schemas.openxmlformats.org/officeDocument/2006/relationships/tags" Target="../tags/tag302.xml"/><Relationship Id="rId17" Type="http://schemas.openxmlformats.org/officeDocument/2006/relationships/tags" Target="../tags/tag301.xml"/><Relationship Id="rId16" Type="http://schemas.openxmlformats.org/officeDocument/2006/relationships/tags" Target="../tags/tag300.xml"/><Relationship Id="rId15" Type="http://schemas.openxmlformats.org/officeDocument/2006/relationships/tags" Target="../tags/tag299.xml"/><Relationship Id="rId14" Type="http://schemas.openxmlformats.org/officeDocument/2006/relationships/tags" Target="../tags/tag298.xml"/><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8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0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5" Type="http://schemas.openxmlformats.org/officeDocument/2006/relationships/slideLayout" Target="../slideLayouts/slideLayout7.xml"/><Relationship Id="rId64" Type="http://schemas.openxmlformats.org/officeDocument/2006/relationships/image" Target="../media/image15.png"/><Relationship Id="rId63" Type="http://schemas.openxmlformats.org/officeDocument/2006/relationships/tags" Target="../tags/tag83.xml"/><Relationship Id="rId62" Type="http://schemas.openxmlformats.org/officeDocument/2006/relationships/tags" Target="../tags/tag82.xml"/><Relationship Id="rId61" Type="http://schemas.openxmlformats.org/officeDocument/2006/relationships/tags" Target="../tags/tag81.xml"/><Relationship Id="rId60" Type="http://schemas.openxmlformats.org/officeDocument/2006/relationships/tags" Target="../tags/tag80.xml"/><Relationship Id="rId6" Type="http://schemas.openxmlformats.org/officeDocument/2006/relationships/tags" Target="../tags/tag30.xml"/><Relationship Id="rId59" Type="http://schemas.openxmlformats.org/officeDocument/2006/relationships/tags" Target="../tags/tag79.xml"/><Relationship Id="rId58" Type="http://schemas.openxmlformats.org/officeDocument/2006/relationships/tags" Target="../tags/tag78.xml"/><Relationship Id="rId57" Type="http://schemas.openxmlformats.org/officeDocument/2006/relationships/tags" Target="../tags/tag77.xml"/><Relationship Id="rId56" Type="http://schemas.openxmlformats.org/officeDocument/2006/relationships/tags" Target="../tags/tag76.xml"/><Relationship Id="rId55" Type="http://schemas.openxmlformats.org/officeDocument/2006/relationships/tags" Target="../tags/tag75.xml"/><Relationship Id="rId54" Type="http://schemas.openxmlformats.org/officeDocument/2006/relationships/tags" Target="../tags/tag74.xml"/><Relationship Id="rId53" Type="http://schemas.openxmlformats.org/officeDocument/2006/relationships/tags" Target="../tags/tag73.xml"/><Relationship Id="rId52" Type="http://schemas.openxmlformats.org/officeDocument/2006/relationships/tags" Target="../tags/tag72.xml"/><Relationship Id="rId51" Type="http://schemas.openxmlformats.org/officeDocument/2006/relationships/tags" Target="../tags/tag71.xml"/><Relationship Id="rId50" Type="http://schemas.openxmlformats.org/officeDocument/2006/relationships/tags" Target="../tags/tag70.xml"/><Relationship Id="rId5" Type="http://schemas.openxmlformats.org/officeDocument/2006/relationships/image" Target="../media/image10.png"/><Relationship Id="rId49" Type="http://schemas.openxmlformats.org/officeDocument/2006/relationships/tags" Target="../tags/tag69.xml"/><Relationship Id="rId48" Type="http://schemas.openxmlformats.org/officeDocument/2006/relationships/tags" Target="../tags/tag68.xml"/><Relationship Id="rId47" Type="http://schemas.openxmlformats.org/officeDocument/2006/relationships/tags" Target="../tags/tag67.xml"/><Relationship Id="rId46" Type="http://schemas.openxmlformats.org/officeDocument/2006/relationships/tags" Target="../tags/tag66.xml"/><Relationship Id="rId45" Type="http://schemas.openxmlformats.org/officeDocument/2006/relationships/tags" Target="../tags/tag65.xml"/><Relationship Id="rId44" Type="http://schemas.openxmlformats.org/officeDocument/2006/relationships/tags" Target="../tags/tag64.xml"/><Relationship Id="rId43" Type="http://schemas.openxmlformats.org/officeDocument/2006/relationships/tags" Target="../tags/tag63.xml"/><Relationship Id="rId42" Type="http://schemas.openxmlformats.org/officeDocument/2006/relationships/tags" Target="../tags/tag62.xml"/><Relationship Id="rId41" Type="http://schemas.openxmlformats.org/officeDocument/2006/relationships/tags" Target="../tags/tag61.xml"/><Relationship Id="rId40" Type="http://schemas.openxmlformats.org/officeDocument/2006/relationships/tags" Target="../tags/tag60.xml"/><Relationship Id="rId4" Type="http://schemas.openxmlformats.org/officeDocument/2006/relationships/tags" Target="../tags/tag29.xml"/><Relationship Id="rId39" Type="http://schemas.openxmlformats.org/officeDocument/2006/relationships/tags" Target="../tags/tag59.xml"/><Relationship Id="rId38" Type="http://schemas.openxmlformats.org/officeDocument/2006/relationships/tags" Target="../tags/tag58.xml"/><Relationship Id="rId37" Type="http://schemas.openxmlformats.org/officeDocument/2006/relationships/tags" Target="../tags/tag57.xml"/><Relationship Id="rId36" Type="http://schemas.openxmlformats.org/officeDocument/2006/relationships/tags" Target="../tags/tag56.xml"/><Relationship Id="rId35" Type="http://schemas.openxmlformats.org/officeDocument/2006/relationships/tags" Target="../tags/tag55.xml"/><Relationship Id="rId34" Type="http://schemas.openxmlformats.org/officeDocument/2006/relationships/tags" Target="../tags/tag54.xml"/><Relationship Id="rId33" Type="http://schemas.openxmlformats.org/officeDocument/2006/relationships/tags" Target="../tags/tag53.xml"/><Relationship Id="rId32" Type="http://schemas.openxmlformats.org/officeDocument/2006/relationships/tags" Target="../tags/tag52.xml"/><Relationship Id="rId31" Type="http://schemas.openxmlformats.org/officeDocument/2006/relationships/tags" Target="../tags/tag51.xml"/><Relationship Id="rId30" Type="http://schemas.openxmlformats.org/officeDocument/2006/relationships/image" Target="../media/image14.png"/><Relationship Id="rId3" Type="http://schemas.openxmlformats.org/officeDocument/2006/relationships/image" Target="../media/image9.png"/><Relationship Id="rId29" Type="http://schemas.openxmlformats.org/officeDocument/2006/relationships/tags" Target="../tags/tag50.xml"/><Relationship Id="rId28" Type="http://schemas.openxmlformats.org/officeDocument/2006/relationships/tags" Target="../tags/tag49.xml"/><Relationship Id="rId27" Type="http://schemas.openxmlformats.org/officeDocument/2006/relationships/tags" Target="../tags/tag48.xml"/><Relationship Id="rId26" Type="http://schemas.openxmlformats.org/officeDocument/2006/relationships/tags" Target="../tags/tag47.xml"/><Relationship Id="rId25" Type="http://schemas.openxmlformats.org/officeDocument/2006/relationships/image" Target="../media/image13.png"/><Relationship Id="rId24" Type="http://schemas.openxmlformats.org/officeDocument/2006/relationships/tags" Target="../tags/tag46.xml"/><Relationship Id="rId23" Type="http://schemas.openxmlformats.org/officeDocument/2006/relationships/tags" Target="../tags/tag45.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tags" Target="../tags/tag28.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image" Target="../media/image12.png"/><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image" Target="../media/image11.png"/><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media/image17.png"/><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15.png"/><Relationship Id="rId3" Type="http://schemas.openxmlformats.org/officeDocument/2006/relationships/tags" Target="../tags/tag85.xml"/><Relationship Id="rId22" Type="http://schemas.openxmlformats.org/officeDocument/2006/relationships/slideLayout" Target="../slideLayouts/slideLayout7.xml"/><Relationship Id="rId21" Type="http://schemas.openxmlformats.org/officeDocument/2006/relationships/tags" Target="../tags/tag100.xml"/><Relationship Id="rId20" Type="http://schemas.openxmlformats.org/officeDocument/2006/relationships/tags" Target="../tags/tag99.xml"/><Relationship Id="rId2" Type="http://schemas.openxmlformats.org/officeDocument/2006/relationships/image" Target="../media/image16.png"/><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image" Target="../media/image11.png"/><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4.xml"/></Relationships>
</file>

<file path=ppt/slides/_rels/slide9.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7" Type="http://schemas.openxmlformats.org/officeDocument/2006/relationships/slideLayout" Target="../slideLayouts/slideLayout7.xml"/><Relationship Id="rId66" Type="http://schemas.openxmlformats.org/officeDocument/2006/relationships/image" Target="../media/image15.png"/><Relationship Id="rId65" Type="http://schemas.openxmlformats.org/officeDocument/2006/relationships/tags" Target="../tags/tag158.xml"/><Relationship Id="rId64" Type="http://schemas.openxmlformats.org/officeDocument/2006/relationships/tags" Target="../tags/tag157.xml"/><Relationship Id="rId63" Type="http://schemas.openxmlformats.org/officeDocument/2006/relationships/tags" Target="../tags/tag156.xml"/><Relationship Id="rId62" Type="http://schemas.openxmlformats.org/officeDocument/2006/relationships/tags" Target="../tags/tag155.xml"/><Relationship Id="rId61" Type="http://schemas.openxmlformats.org/officeDocument/2006/relationships/tags" Target="../tags/tag154.xml"/><Relationship Id="rId60" Type="http://schemas.openxmlformats.org/officeDocument/2006/relationships/tags" Target="../tags/tag153.xml"/><Relationship Id="rId6" Type="http://schemas.openxmlformats.org/officeDocument/2006/relationships/tags" Target="../tags/tag104.xml"/><Relationship Id="rId59" Type="http://schemas.openxmlformats.org/officeDocument/2006/relationships/tags" Target="../tags/tag152.xml"/><Relationship Id="rId58" Type="http://schemas.openxmlformats.org/officeDocument/2006/relationships/tags" Target="../tags/tag151.xml"/><Relationship Id="rId57" Type="http://schemas.openxmlformats.org/officeDocument/2006/relationships/tags" Target="../tags/tag150.xml"/><Relationship Id="rId56" Type="http://schemas.openxmlformats.org/officeDocument/2006/relationships/tags" Target="../tags/tag149.xml"/><Relationship Id="rId55" Type="http://schemas.openxmlformats.org/officeDocument/2006/relationships/tags" Target="../tags/tag148.xml"/><Relationship Id="rId54" Type="http://schemas.openxmlformats.org/officeDocument/2006/relationships/tags" Target="../tags/tag147.xml"/><Relationship Id="rId53" Type="http://schemas.openxmlformats.org/officeDocument/2006/relationships/tags" Target="../tags/tag146.xml"/><Relationship Id="rId52" Type="http://schemas.openxmlformats.org/officeDocument/2006/relationships/tags" Target="../tags/tag145.xml"/><Relationship Id="rId51" Type="http://schemas.openxmlformats.org/officeDocument/2006/relationships/tags" Target="../tags/tag144.xml"/><Relationship Id="rId50" Type="http://schemas.openxmlformats.org/officeDocument/2006/relationships/tags" Target="../tags/tag143.xml"/><Relationship Id="rId5" Type="http://schemas.openxmlformats.org/officeDocument/2006/relationships/image" Target="../media/image10.png"/><Relationship Id="rId49" Type="http://schemas.openxmlformats.org/officeDocument/2006/relationships/tags" Target="../tags/tag142.xml"/><Relationship Id="rId48" Type="http://schemas.openxmlformats.org/officeDocument/2006/relationships/tags" Target="../tags/tag141.xml"/><Relationship Id="rId47" Type="http://schemas.openxmlformats.org/officeDocument/2006/relationships/tags" Target="../tags/tag140.xml"/><Relationship Id="rId46" Type="http://schemas.openxmlformats.org/officeDocument/2006/relationships/tags" Target="../tags/tag139.xml"/><Relationship Id="rId45" Type="http://schemas.openxmlformats.org/officeDocument/2006/relationships/tags" Target="../tags/tag138.xml"/><Relationship Id="rId44" Type="http://schemas.openxmlformats.org/officeDocument/2006/relationships/tags" Target="../tags/tag137.xml"/><Relationship Id="rId43" Type="http://schemas.openxmlformats.org/officeDocument/2006/relationships/tags" Target="../tags/tag136.xml"/><Relationship Id="rId42" Type="http://schemas.openxmlformats.org/officeDocument/2006/relationships/tags" Target="../tags/tag135.xml"/><Relationship Id="rId41" Type="http://schemas.openxmlformats.org/officeDocument/2006/relationships/tags" Target="../tags/tag134.xml"/><Relationship Id="rId40" Type="http://schemas.openxmlformats.org/officeDocument/2006/relationships/tags" Target="../tags/tag133.xml"/><Relationship Id="rId4" Type="http://schemas.openxmlformats.org/officeDocument/2006/relationships/tags" Target="../tags/tag103.xml"/><Relationship Id="rId39" Type="http://schemas.openxmlformats.org/officeDocument/2006/relationships/tags" Target="../tags/tag132.xml"/><Relationship Id="rId38" Type="http://schemas.openxmlformats.org/officeDocument/2006/relationships/tags" Target="../tags/tag131.xml"/><Relationship Id="rId37" Type="http://schemas.openxmlformats.org/officeDocument/2006/relationships/tags" Target="../tags/tag130.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image" Target="../media/image14.png"/><Relationship Id="rId31" Type="http://schemas.openxmlformats.org/officeDocument/2006/relationships/tags" Target="../tags/tag125.xml"/><Relationship Id="rId30" Type="http://schemas.openxmlformats.org/officeDocument/2006/relationships/tags" Target="../tags/tag124.xml"/><Relationship Id="rId3" Type="http://schemas.openxmlformats.org/officeDocument/2006/relationships/image" Target="../media/image9.png"/><Relationship Id="rId29" Type="http://schemas.openxmlformats.org/officeDocument/2006/relationships/tags" Target="../tags/tag123.xml"/><Relationship Id="rId28" Type="http://schemas.openxmlformats.org/officeDocument/2006/relationships/tags" Target="../tags/tag122.xml"/><Relationship Id="rId27" Type="http://schemas.openxmlformats.org/officeDocument/2006/relationships/image" Target="../media/image13.png"/><Relationship Id="rId26" Type="http://schemas.openxmlformats.org/officeDocument/2006/relationships/tags" Target="../tags/tag121.xml"/><Relationship Id="rId25" Type="http://schemas.openxmlformats.org/officeDocument/2006/relationships/tags" Target="../tags/tag120.xml"/><Relationship Id="rId24" Type="http://schemas.openxmlformats.org/officeDocument/2006/relationships/tags" Target="../tags/tag119.xml"/><Relationship Id="rId23" Type="http://schemas.openxmlformats.org/officeDocument/2006/relationships/tags" Target="../tags/tag118.xml"/><Relationship Id="rId22" Type="http://schemas.openxmlformats.org/officeDocument/2006/relationships/tags" Target="../tags/tag117.xml"/><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tags" Target="../tags/tag102.xml"/><Relationship Id="rId19" Type="http://schemas.openxmlformats.org/officeDocument/2006/relationships/image" Target="../media/image12.png"/><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image" Target="../media/image18.png"/><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image" Target="../media/image11.png"/><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8355" y="2103120"/>
            <a:ext cx="10901045" cy="1325880"/>
          </a:xfrm>
        </p:spPr>
        <p:txBody>
          <a:bodyPr/>
          <a:lstStyle/>
          <a:p>
            <a:r>
              <a:rPr kumimoji="1" lang="en-US" altLang="zh-CN" sz="4400" dirty="0"/>
              <a:t>“</a:t>
            </a:r>
            <a:r>
              <a:rPr kumimoji="1" lang="zh-CN" altLang="en-US" sz="4400" dirty="0"/>
              <a:t>一问两答</a:t>
            </a:r>
            <a:r>
              <a:rPr kumimoji="1" lang="en-US" altLang="zh-CN" sz="4400" dirty="0"/>
              <a:t>”中西医结合医疗诊断语言模型</a:t>
            </a:r>
            <a:endParaRPr kumimoji="1" lang="en-US" altLang="zh-CN" sz="4400" dirty="0"/>
          </a:p>
        </p:txBody>
      </p:sp>
      <p:sp>
        <p:nvSpPr>
          <p:cNvPr id="3" name="文本占位符 2"/>
          <p:cNvSpPr>
            <a:spLocks noGrp="1"/>
          </p:cNvSpPr>
          <p:nvPr>
            <p:ph type="body" sz="quarter" idx="10"/>
          </p:nvPr>
        </p:nvSpPr>
        <p:spPr/>
        <p:txBody>
          <a:bodyPr/>
          <a:lstStyle/>
          <a:p>
            <a:r>
              <a:rPr kumimoji="1" lang="en-US" altLang="zh-CN" dirty="0"/>
              <a:t>B67</a:t>
            </a:r>
            <a:endParaRPr kumimoji="1" lang="en-US" altLang="zh-CN" dirty="0"/>
          </a:p>
        </p:txBody>
      </p:sp>
      <p:sp>
        <p:nvSpPr>
          <p:cNvPr id="5" name="文本占位符 4"/>
          <p:cNvSpPr>
            <a:spLocks noGrp="1"/>
          </p:cNvSpPr>
          <p:nvPr>
            <p:ph type="body" sz="quarter" idx="12"/>
          </p:nvPr>
        </p:nvSpPr>
        <p:spPr>
          <a:xfrm>
            <a:off x="678815" y="3458210"/>
            <a:ext cx="7580630" cy="1182370"/>
          </a:xfrm>
        </p:spPr>
        <p:txBody>
          <a:bodyPr/>
          <a:lstStyle/>
          <a:p>
            <a:r>
              <a:rPr kumimoji="1" lang="zh-CN" altLang="en-US" dirty="0"/>
              <a:t>赛道：</a:t>
            </a:r>
            <a:r>
              <a:rPr kumimoji="1" lang="zh-CN" altLang="en-US" dirty="0">
                <a:sym typeface="+mn-ea"/>
              </a:rPr>
              <a:t>基于生成式</a:t>
            </a:r>
            <a:r>
              <a:rPr kumimoji="1" lang="en-US" altLang="zh-CN" dirty="0">
                <a:sym typeface="+mn-ea"/>
              </a:rPr>
              <a:t>AI</a:t>
            </a:r>
            <a:r>
              <a:rPr kumimoji="1" lang="zh-CN" altLang="en-US" dirty="0">
                <a:sym typeface="+mn-ea"/>
              </a:rPr>
              <a:t>技术的医疗人机交互应用赛</a:t>
            </a:r>
            <a:endParaRPr kumimoji="1" lang="en-US" altLang="zh-CN" dirty="0"/>
          </a:p>
          <a:p>
            <a:r>
              <a:rPr kumimoji="1" lang="zh-CN" altLang="en-US" dirty="0"/>
              <a:t>团队负责人：杨祺旻</a:t>
            </a:r>
            <a:endParaRPr kumimoji="1" lang="en-US" altLang="zh-CN" dirty="0"/>
          </a:p>
          <a:p>
            <a:r>
              <a:rPr kumimoji="1" lang="zh-CN" altLang="en-US" dirty="0"/>
              <a:t>答辩人：杨祺旻、</a:t>
            </a:r>
            <a:r>
              <a:rPr kumimoji="1" lang="zh-CN" altLang="en-US" dirty="0"/>
              <a:t>陈湝昕</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sp>
        <p:nvSpPr>
          <p:cNvPr id="2" name="标题 1"/>
          <p:cNvSpPr>
            <a:spLocks noGrp="1"/>
          </p:cNvSpPr>
          <p:nvPr>
            <p:custDataLst>
              <p:tags r:id="rId1"/>
            </p:custDataLst>
          </p:nvPr>
        </p:nvSpPr>
        <p:spPr>
          <a:xfrm>
            <a:off x="838199" y="740498"/>
            <a:ext cx="10515600" cy="708483"/>
          </a:xfrm>
          <a:prstGeom prst="rect">
            <a:avLst/>
          </a:prstGeom>
        </p:spPr>
        <p:txBody>
          <a:bodyPr anchor="t"/>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zh-CN" altLang="en-US" sz="4400" dirty="0"/>
              <a:t>基于</a:t>
            </a:r>
            <a:r>
              <a:rPr lang="en-US" altLang="zh-CN" sz="4400" dirty="0"/>
              <a:t>Baichuan2</a:t>
            </a:r>
            <a:r>
              <a:rPr lang="zh-CN" altLang="en-US" sz="4400" dirty="0"/>
              <a:t>与</a:t>
            </a:r>
            <a:r>
              <a:rPr lang="en-US" altLang="zh-CN" sz="4400" dirty="0"/>
              <a:t>RAG</a:t>
            </a:r>
            <a:r>
              <a:rPr lang="zh-CN" altLang="en-US" sz="4400" dirty="0"/>
              <a:t>的医疗</a:t>
            </a:r>
            <a:r>
              <a:rPr lang="en-US" altLang="zh-CN" sz="4400" dirty="0"/>
              <a:t>LLM</a:t>
            </a:r>
            <a:r>
              <a:rPr lang="zh-CN" altLang="en-US" sz="4400" dirty="0"/>
              <a:t>系统</a:t>
            </a:r>
            <a:endParaRPr lang="zh-CN" altLang="en-US" sz="4400" dirty="0"/>
          </a:p>
        </p:txBody>
      </p:sp>
      <p:pic>
        <p:nvPicPr>
          <p:cNvPr id="121" name="图片 120"/>
          <p:cNvPicPr>
            <a:picLocks noChangeAspect="1"/>
          </p:cNvPicPr>
          <p:nvPr>
            <p:custDataLst>
              <p:tags r:id="rId2"/>
            </p:custDataLst>
          </p:nvPr>
        </p:nvPicPr>
        <p:blipFill>
          <a:blip r:embed="rId3"/>
          <a:stretch>
            <a:fillRect/>
          </a:stretch>
        </p:blipFill>
        <p:spPr>
          <a:xfrm>
            <a:off x="485758" y="1527142"/>
            <a:ext cx="846902" cy="922635"/>
          </a:xfrm>
          <a:prstGeom prst="rect">
            <a:avLst/>
          </a:prstGeom>
        </p:spPr>
      </p:pic>
      <p:sp>
        <p:nvSpPr>
          <p:cNvPr id="122" name="文本框 121"/>
          <p:cNvSpPr txBox="1"/>
          <p:nvPr>
            <p:custDataLst>
              <p:tags r:id="rId4"/>
            </p:custDataLst>
          </p:nvPr>
        </p:nvSpPr>
        <p:spPr>
          <a:xfrm>
            <a:off x="496010" y="2439521"/>
            <a:ext cx="889450" cy="261610"/>
          </a:xfrm>
          <a:prstGeom prst="rect">
            <a:avLst/>
          </a:prstGeom>
          <a:noFill/>
        </p:spPr>
        <p:txBody>
          <a:bodyPr wrap="square" rtlCol="0">
            <a:spAutoFit/>
          </a:bodyPr>
          <a:p>
            <a:r>
              <a:rPr lang="zh-CN" altLang="en-US" sz="1100" b="1" dirty="0"/>
              <a:t>医学信息库</a:t>
            </a:r>
            <a:endParaRPr lang="en-US" altLang="zh-CN" sz="1100" b="1" dirty="0"/>
          </a:p>
        </p:txBody>
      </p:sp>
      <p:sp>
        <p:nvSpPr>
          <p:cNvPr id="124" name="文本框 123"/>
          <p:cNvSpPr txBox="1"/>
          <p:nvPr>
            <p:custDataLst>
              <p:tags r:id="rId5"/>
            </p:custDataLst>
          </p:nvPr>
        </p:nvSpPr>
        <p:spPr>
          <a:xfrm>
            <a:off x="1994766" y="1700857"/>
            <a:ext cx="9573566" cy="830997"/>
          </a:xfrm>
          <a:prstGeom prst="rect">
            <a:avLst/>
          </a:prstGeom>
          <a:noFill/>
        </p:spPr>
        <p:txBody>
          <a:bodyPr wrap="square">
            <a:spAutoFit/>
          </a:bodyPr>
          <a:p>
            <a:r>
              <a:rPr lang="zh-CN" altLang="en-US" sz="2400" dirty="0"/>
              <a:t>我们收集、整理、清洗了大量医学数据，拓展模型医学知识的同时尽可能降低模型幻觉的可能性。</a:t>
            </a:r>
            <a:endParaRPr lang="zh-CN" altLang="en-US" sz="2400" dirty="0"/>
          </a:p>
        </p:txBody>
      </p:sp>
      <p:pic>
        <p:nvPicPr>
          <p:cNvPr id="125" name="图片 124"/>
          <p:cNvPicPr>
            <a:picLocks noChangeAspect="1"/>
          </p:cNvPicPr>
          <p:nvPr>
            <p:custDataLst>
              <p:tags r:id="rId6"/>
            </p:custDataLst>
          </p:nvPr>
        </p:nvPicPr>
        <p:blipFill>
          <a:blip r:embed="rId7"/>
          <a:stretch>
            <a:fillRect/>
          </a:stretch>
        </p:blipFill>
        <p:spPr>
          <a:xfrm>
            <a:off x="537732" y="2883385"/>
            <a:ext cx="699715" cy="617297"/>
          </a:xfrm>
          <a:prstGeom prst="rect">
            <a:avLst/>
          </a:prstGeom>
        </p:spPr>
      </p:pic>
      <p:sp>
        <p:nvSpPr>
          <p:cNvPr id="126" name="文本框 125"/>
          <p:cNvSpPr txBox="1"/>
          <p:nvPr>
            <p:custDataLst>
              <p:tags r:id="rId8"/>
            </p:custDataLst>
          </p:nvPr>
        </p:nvSpPr>
        <p:spPr>
          <a:xfrm>
            <a:off x="595813" y="3552943"/>
            <a:ext cx="626792" cy="261610"/>
          </a:xfrm>
          <a:prstGeom prst="rect">
            <a:avLst/>
          </a:prstGeom>
          <a:noFill/>
        </p:spPr>
        <p:txBody>
          <a:bodyPr wrap="square" rtlCol="0">
            <a:spAutoFit/>
          </a:bodyPr>
          <a:p>
            <a:r>
              <a:rPr lang="zh-CN" altLang="en-US" sz="1100" b="1" dirty="0"/>
              <a:t>双检索</a:t>
            </a:r>
            <a:endParaRPr lang="en-US" altLang="zh-CN" sz="1100" b="1" dirty="0"/>
          </a:p>
        </p:txBody>
      </p:sp>
      <p:sp>
        <p:nvSpPr>
          <p:cNvPr id="129" name="文本框 128"/>
          <p:cNvSpPr txBox="1"/>
          <p:nvPr>
            <p:custDataLst>
              <p:tags r:id="rId9"/>
            </p:custDataLst>
          </p:nvPr>
        </p:nvSpPr>
        <p:spPr>
          <a:xfrm>
            <a:off x="1994766" y="2774227"/>
            <a:ext cx="9573566" cy="829945"/>
          </a:xfrm>
          <a:prstGeom prst="rect">
            <a:avLst/>
          </a:prstGeom>
          <a:noFill/>
        </p:spPr>
        <p:txBody>
          <a:bodyPr wrap="square">
            <a:spAutoFit/>
          </a:bodyPr>
          <a:p>
            <a:r>
              <a:rPr lang="zh-CN" altLang="en-US" sz="2400" dirty="0"/>
              <a:t>为了降低搜索时间的同时增加搜索的可靠性，我们同时使用了向量检索与</a:t>
            </a:r>
            <a:r>
              <a:rPr lang="en-US" altLang="zh-CN" sz="2400" dirty="0" err="1"/>
              <a:t>ElasticSearch</a:t>
            </a:r>
            <a:r>
              <a:rPr lang="zh-CN" altLang="en-US" sz="2400" dirty="0"/>
              <a:t>检索的“双检索”方式。</a:t>
            </a:r>
            <a:endParaRPr lang="en-US" altLang="zh-CN" sz="2400" dirty="0"/>
          </a:p>
        </p:txBody>
      </p:sp>
      <p:pic>
        <p:nvPicPr>
          <p:cNvPr id="130" name="图片 129"/>
          <p:cNvPicPr>
            <a:picLocks noChangeAspect="1"/>
          </p:cNvPicPr>
          <p:nvPr>
            <p:custDataLst>
              <p:tags r:id="rId10"/>
            </p:custDataLst>
          </p:nvPr>
        </p:nvPicPr>
        <p:blipFill>
          <a:blip r:embed="rId11"/>
          <a:stretch>
            <a:fillRect/>
          </a:stretch>
        </p:blipFill>
        <p:spPr>
          <a:xfrm>
            <a:off x="667575" y="3928780"/>
            <a:ext cx="483267" cy="719760"/>
          </a:xfrm>
          <a:prstGeom prst="rect">
            <a:avLst/>
          </a:prstGeom>
        </p:spPr>
      </p:pic>
      <p:pic>
        <p:nvPicPr>
          <p:cNvPr id="131" name="图片 130"/>
          <p:cNvPicPr>
            <a:picLocks noChangeAspect="1"/>
          </p:cNvPicPr>
          <p:nvPr>
            <p:custDataLst>
              <p:tags r:id="rId12"/>
            </p:custDataLst>
          </p:nvPr>
        </p:nvPicPr>
        <p:blipFill>
          <a:blip r:embed="rId13"/>
          <a:stretch>
            <a:fillRect/>
          </a:stretch>
        </p:blipFill>
        <p:spPr>
          <a:xfrm>
            <a:off x="480260" y="5142378"/>
            <a:ext cx="790268" cy="790268"/>
          </a:xfrm>
          <a:prstGeom prst="rect">
            <a:avLst/>
          </a:prstGeom>
        </p:spPr>
      </p:pic>
      <p:sp>
        <p:nvSpPr>
          <p:cNvPr id="132" name="文本框 131"/>
          <p:cNvSpPr txBox="1"/>
          <p:nvPr>
            <p:custDataLst>
              <p:tags r:id="rId14"/>
            </p:custDataLst>
          </p:nvPr>
        </p:nvSpPr>
        <p:spPr>
          <a:xfrm>
            <a:off x="537732" y="5973481"/>
            <a:ext cx="661334" cy="276999"/>
          </a:xfrm>
          <a:prstGeom prst="rect">
            <a:avLst/>
          </a:prstGeom>
          <a:noFill/>
        </p:spPr>
        <p:txBody>
          <a:bodyPr wrap="square" rtlCol="0">
            <a:spAutoFit/>
          </a:bodyPr>
          <a:p>
            <a:pPr algn="ctr"/>
            <a:r>
              <a:rPr lang="en-US" altLang="zh-CN" sz="1200" b="1" dirty="0"/>
              <a:t>Agent</a:t>
            </a:r>
            <a:endParaRPr lang="zh-CN" altLang="en-US" sz="1200" b="1" dirty="0"/>
          </a:p>
        </p:txBody>
      </p:sp>
      <p:sp>
        <p:nvSpPr>
          <p:cNvPr id="134" name="文本框 133"/>
          <p:cNvSpPr txBox="1"/>
          <p:nvPr>
            <p:custDataLst>
              <p:tags r:id="rId15"/>
            </p:custDataLst>
          </p:nvPr>
        </p:nvSpPr>
        <p:spPr>
          <a:xfrm>
            <a:off x="528184" y="4661045"/>
            <a:ext cx="694421" cy="261610"/>
          </a:xfrm>
          <a:prstGeom prst="rect">
            <a:avLst/>
          </a:prstGeom>
          <a:noFill/>
        </p:spPr>
        <p:txBody>
          <a:bodyPr wrap="none" rtlCol="0">
            <a:spAutoFit/>
          </a:bodyPr>
          <a:p>
            <a:r>
              <a:rPr lang="en-US" altLang="zh-CN" sz="1100" b="1" dirty="0" err="1"/>
              <a:t>ColBert</a:t>
            </a:r>
            <a:endParaRPr lang="zh-CN" altLang="en-US" sz="1100" b="1" dirty="0"/>
          </a:p>
        </p:txBody>
      </p:sp>
      <p:sp>
        <p:nvSpPr>
          <p:cNvPr id="135" name="文本框 134"/>
          <p:cNvSpPr txBox="1"/>
          <p:nvPr>
            <p:custDataLst>
              <p:tags r:id="rId16"/>
            </p:custDataLst>
          </p:nvPr>
        </p:nvSpPr>
        <p:spPr>
          <a:xfrm>
            <a:off x="1994766" y="5157143"/>
            <a:ext cx="9496596" cy="830997"/>
          </a:xfrm>
          <a:prstGeom prst="rect">
            <a:avLst/>
          </a:prstGeom>
          <a:noFill/>
        </p:spPr>
        <p:txBody>
          <a:bodyPr wrap="square" rtlCol="0">
            <a:spAutoFit/>
          </a:bodyPr>
          <a:p>
            <a:r>
              <a:rPr lang="zh-CN" altLang="en-US" sz="2400" dirty="0"/>
              <a:t>将最后得到的</a:t>
            </a:r>
            <a:r>
              <a:rPr lang="en-US" altLang="zh-CN" sz="2400" dirty="0"/>
              <a:t>Top 5</a:t>
            </a:r>
            <a:r>
              <a:rPr lang="zh-CN" altLang="en-US" sz="2400" dirty="0"/>
              <a:t>知识作为</a:t>
            </a:r>
            <a:r>
              <a:rPr lang="en-US" altLang="zh-CN" sz="2400" dirty="0"/>
              <a:t>prompt</a:t>
            </a:r>
            <a:r>
              <a:rPr lang="zh-CN" altLang="en-US" sz="2400" dirty="0"/>
              <a:t>与患者提问共同输入至模型中，</a:t>
            </a:r>
            <a:r>
              <a:rPr lang="en-US" altLang="zh-CN" sz="2400" dirty="0"/>
              <a:t>Agent</a:t>
            </a:r>
            <a:r>
              <a:rPr lang="zh-CN" altLang="en-US" sz="2400" dirty="0"/>
              <a:t>将结合这些信息做出可靠的回答。</a:t>
            </a:r>
            <a:endParaRPr lang="zh-CN" altLang="en-US" sz="2400" dirty="0"/>
          </a:p>
        </p:txBody>
      </p:sp>
      <p:sp>
        <p:nvSpPr>
          <p:cNvPr id="138" name="文本框 137"/>
          <p:cNvSpPr txBox="1"/>
          <p:nvPr>
            <p:custDataLst>
              <p:tags r:id="rId17"/>
            </p:custDataLst>
          </p:nvPr>
        </p:nvSpPr>
        <p:spPr>
          <a:xfrm>
            <a:off x="1994766" y="3986820"/>
            <a:ext cx="9573565" cy="830997"/>
          </a:xfrm>
          <a:prstGeom prst="rect">
            <a:avLst/>
          </a:prstGeom>
          <a:noFill/>
        </p:spPr>
        <p:txBody>
          <a:bodyPr wrap="square" rtlCol="0">
            <a:spAutoFit/>
          </a:bodyPr>
          <a:p>
            <a:r>
              <a:rPr lang="zh-CN" altLang="en-US" sz="2400" dirty="0"/>
              <a:t>使用</a:t>
            </a:r>
            <a:r>
              <a:rPr lang="en-US" altLang="zh-CN" sz="2400" dirty="0" err="1"/>
              <a:t>ColBert</a:t>
            </a:r>
            <a:r>
              <a:rPr lang="zh-CN" altLang="en-US" sz="2400" dirty="0"/>
              <a:t>低资源消耗地、细粒度地根据相似性对“双检索”得到的</a:t>
            </a:r>
            <a:r>
              <a:rPr lang="en-US" altLang="zh-CN" sz="2400" dirty="0"/>
              <a:t>Top 100</a:t>
            </a:r>
            <a:r>
              <a:rPr lang="zh-CN" altLang="en-US" sz="2400" dirty="0"/>
              <a:t>结果进行细排。</a:t>
            </a:r>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custDataLst>
              <p:tags r:id="rId1"/>
            </p:custDataLst>
          </p:nvPr>
        </p:nvSpPr>
        <p:spPr>
          <a:xfrm>
            <a:off x="3610610" y="3399790"/>
            <a:ext cx="8391525" cy="2548255"/>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grpSp>
        <p:nvGrpSpPr>
          <p:cNvPr id="2" name="组合 1"/>
          <p:cNvGrpSpPr/>
          <p:nvPr/>
        </p:nvGrpSpPr>
        <p:grpSpPr>
          <a:xfrm>
            <a:off x="257752" y="1062797"/>
            <a:ext cx="11875192" cy="4674975"/>
            <a:chOff x="159693" y="993742"/>
            <a:chExt cx="11875192" cy="4674975"/>
          </a:xfrm>
        </p:grpSpPr>
        <p:pic>
          <p:nvPicPr>
            <p:cNvPr id="10" name="图片 9"/>
            <p:cNvPicPr>
              <a:picLocks noChangeAspect="1"/>
            </p:cNvPicPr>
            <p:nvPr>
              <p:custDataLst>
                <p:tags r:id="rId2"/>
              </p:custDataLst>
            </p:nvPr>
          </p:nvPicPr>
          <p:blipFill>
            <a:blip r:embed="rId3"/>
            <a:stretch>
              <a:fillRect/>
            </a:stretch>
          </p:blipFill>
          <p:spPr>
            <a:xfrm>
              <a:off x="3582179" y="1523631"/>
              <a:ext cx="1067012" cy="1162429"/>
            </a:xfrm>
            <a:prstGeom prst="rect">
              <a:avLst/>
            </a:prstGeom>
          </p:spPr>
        </p:pic>
        <p:pic>
          <p:nvPicPr>
            <p:cNvPr id="11" name="图片 10" descr="User"/>
            <p:cNvPicPr>
              <a:picLocks noChangeAspect="1"/>
            </p:cNvPicPr>
            <p:nvPr>
              <p:custDataLst>
                <p:tags r:id="rId4"/>
              </p:custDataLst>
            </p:nvPr>
          </p:nvPicPr>
          <p:blipFill>
            <a:blip r:embed="rId5"/>
            <a:stretch>
              <a:fillRect/>
            </a:stretch>
          </p:blipFill>
          <p:spPr>
            <a:xfrm>
              <a:off x="159693" y="3036953"/>
              <a:ext cx="771710" cy="803357"/>
            </a:xfrm>
            <a:prstGeom prst="rect">
              <a:avLst/>
            </a:prstGeom>
          </p:spPr>
        </p:pic>
        <p:sp>
          <p:nvSpPr>
            <p:cNvPr id="12" name="文本框 11"/>
            <p:cNvSpPr txBox="1"/>
            <p:nvPr>
              <p:custDataLst>
                <p:tags r:id="rId6"/>
              </p:custDataLst>
            </p:nvPr>
          </p:nvSpPr>
          <p:spPr>
            <a:xfrm>
              <a:off x="185497" y="3971946"/>
              <a:ext cx="607695" cy="276999"/>
            </a:xfrm>
            <a:prstGeom prst="rect">
              <a:avLst/>
            </a:prstGeom>
            <a:noFill/>
          </p:spPr>
          <p:txBody>
            <a:bodyPr wrap="square" rtlCol="0">
              <a:spAutoFit/>
            </a:bodyPr>
            <a:p>
              <a:pPr algn="ctr"/>
              <a:r>
                <a:rPr lang="zh-CN" altLang="en-US" sz="1200" b="1" dirty="0"/>
                <a:t>用户</a:t>
              </a:r>
              <a:endParaRPr lang="zh-CN" altLang="en-US" sz="1200" b="1" dirty="0"/>
            </a:p>
          </p:txBody>
        </p:sp>
        <p:sp>
          <p:nvSpPr>
            <p:cNvPr id="13" name="矩形 12"/>
            <p:cNvSpPr/>
            <p:nvPr>
              <p:custDataLst>
                <p:tags r:id="rId7"/>
              </p:custDataLst>
            </p:nvPr>
          </p:nvSpPr>
          <p:spPr>
            <a:xfrm>
              <a:off x="1524551" y="993742"/>
              <a:ext cx="10379675" cy="4674975"/>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8"/>
              </p:custDataLst>
            </p:nvPr>
          </p:nvCxnSpPr>
          <p:spPr>
            <a:xfrm flipV="1">
              <a:off x="3512820" y="993742"/>
              <a:ext cx="0" cy="4674975"/>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9"/>
              </p:custDataLst>
            </p:nvPr>
          </p:nvPicPr>
          <p:blipFill>
            <a:blip r:embed="rId10"/>
            <a:stretch>
              <a:fillRect/>
            </a:stretch>
          </p:blipFill>
          <p:spPr>
            <a:xfrm>
              <a:off x="1847850" y="1089025"/>
              <a:ext cx="1186180" cy="1282065"/>
            </a:xfrm>
            <a:prstGeom prst="rect">
              <a:avLst/>
            </a:prstGeom>
          </p:spPr>
        </p:pic>
        <p:sp>
          <p:nvSpPr>
            <p:cNvPr id="16" name="文本框 15"/>
            <p:cNvSpPr txBox="1"/>
            <p:nvPr>
              <p:custDataLst>
                <p:tags r:id="rId11"/>
              </p:custDataLst>
            </p:nvPr>
          </p:nvSpPr>
          <p:spPr>
            <a:xfrm>
              <a:off x="1847883" y="2317066"/>
              <a:ext cx="1242588" cy="646331"/>
            </a:xfrm>
            <a:prstGeom prst="rect">
              <a:avLst/>
            </a:prstGeom>
            <a:noFill/>
          </p:spPr>
          <p:txBody>
            <a:bodyPr wrap="square" rtlCol="0">
              <a:spAutoFit/>
            </a:bodyPr>
            <a:p>
              <a:pPr algn="ctr"/>
              <a:r>
                <a:rPr lang="zh-CN" altLang="en-US" sz="1200" b="1" dirty="0"/>
                <a:t>医院全科室</a:t>
              </a:r>
              <a:r>
                <a:rPr lang="zh-CN" altLang="en-US" sz="1200" b="1" dirty="0">
                  <a:sym typeface="+mn-ea"/>
                </a:rPr>
                <a:t>信息向量库</a:t>
              </a:r>
              <a:r>
                <a:rPr lang="en-US" altLang="zh-CN" sz="1200" b="1" dirty="0">
                  <a:sym typeface="+mn-ea"/>
                </a:rPr>
                <a:t> (</a:t>
              </a:r>
              <a:r>
                <a:rPr lang="en-US" altLang="zh-CN" sz="1200" b="1" dirty="0" err="1">
                  <a:sym typeface="+mn-ea"/>
                </a:rPr>
                <a:t>Faiss</a:t>
              </a:r>
              <a:r>
                <a:rPr lang="en-US" altLang="zh-CN" sz="1200" b="1" dirty="0">
                  <a:sym typeface="+mn-ea"/>
                </a:rPr>
                <a:t>)</a:t>
              </a:r>
              <a:endParaRPr lang="en-US" altLang="zh-CN" sz="1200" b="1" dirty="0">
                <a:sym typeface="+mn-ea"/>
              </a:endParaRPr>
            </a:p>
          </p:txBody>
        </p:sp>
        <p:pic>
          <p:nvPicPr>
            <p:cNvPr id="17" name="图片 16"/>
            <p:cNvPicPr>
              <a:picLocks noChangeAspect="1"/>
            </p:cNvPicPr>
            <p:nvPr>
              <p:custDataLst>
                <p:tags r:id="rId12"/>
              </p:custDataLst>
            </p:nvPr>
          </p:nvPicPr>
          <p:blipFill>
            <a:blip r:embed="rId13"/>
            <a:stretch>
              <a:fillRect/>
            </a:stretch>
          </p:blipFill>
          <p:spPr>
            <a:xfrm>
              <a:off x="599366" y="4534131"/>
              <a:ext cx="479425" cy="444500"/>
            </a:xfrm>
            <a:prstGeom prst="ellipse">
              <a:avLst/>
            </a:prstGeom>
          </p:spPr>
        </p:pic>
        <p:cxnSp>
          <p:nvCxnSpPr>
            <p:cNvPr id="18" name="直接箭头连接符 17"/>
            <p:cNvCxnSpPr/>
            <p:nvPr>
              <p:custDataLst>
                <p:tags r:id="rId14"/>
              </p:custDataLst>
            </p:nvPr>
          </p:nvCxnSpPr>
          <p:spPr>
            <a:xfrm>
              <a:off x="2481974" y="2963471"/>
              <a:ext cx="0" cy="5829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15"/>
              </p:custDataLst>
            </p:nvPr>
          </p:nvSpPr>
          <p:spPr>
            <a:xfrm>
              <a:off x="1804596" y="5011016"/>
              <a:ext cx="880745" cy="275590"/>
            </a:xfrm>
            <a:prstGeom prst="rect">
              <a:avLst/>
            </a:prstGeom>
            <a:noFill/>
          </p:spPr>
          <p:txBody>
            <a:bodyPr wrap="square" rtlCol="0">
              <a:spAutoFit/>
            </a:bodyPr>
            <a:p>
              <a:pPr algn="ctr"/>
              <a:r>
                <a:rPr lang="zh-CN" altLang="en-US" sz="1200" b="1"/>
                <a:t>意图识别</a:t>
              </a:r>
              <a:endParaRPr lang="zh-CN" altLang="en-US" sz="1200" b="1"/>
            </a:p>
          </p:txBody>
        </p:sp>
        <p:sp>
          <p:nvSpPr>
            <p:cNvPr id="20" name="文本框 19"/>
            <p:cNvSpPr txBox="1"/>
            <p:nvPr>
              <p:custDataLst>
                <p:tags r:id="rId16"/>
              </p:custDataLst>
            </p:nvPr>
          </p:nvSpPr>
          <p:spPr>
            <a:xfrm>
              <a:off x="2547546" y="3058391"/>
              <a:ext cx="880745" cy="275590"/>
            </a:xfrm>
            <a:prstGeom prst="rect">
              <a:avLst/>
            </a:prstGeom>
            <a:noFill/>
          </p:spPr>
          <p:txBody>
            <a:bodyPr wrap="square" rtlCol="0">
              <a:spAutoFit/>
            </a:bodyPr>
            <a:p>
              <a:pPr algn="ctr"/>
              <a:r>
                <a:rPr lang="zh-CN" altLang="en-US" sz="1200" b="1" dirty="0"/>
                <a:t>向量检索</a:t>
              </a:r>
              <a:endParaRPr lang="zh-CN" altLang="en-US" sz="1200" b="1" dirty="0"/>
            </a:p>
          </p:txBody>
        </p:sp>
        <p:sp>
          <p:nvSpPr>
            <p:cNvPr id="21" name="矩形 20"/>
            <p:cNvSpPr/>
            <p:nvPr>
              <p:custDataLst>
                <p:tags r:id="rId17"/>
              </p:custDataLst>
            </p:nvPr>
          </p:nvSpPr>
          <p:spPr>
            <a:xfrm>
              <a:off x="2658745" y="3896995"/>
              <a:ext cx="768985" cy="106362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1000">
                  <a:solidFill>
                    <a:schemeClr val="bg1"/>
                  </a:solidFill>
                </a:rPr>
                <a:t>妇科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产科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肿瘤科</a:t>
              </a:r>
              <a:r>
                <a:rPr lang="en-US" altLang="zh-CN" sz="1000" b="1">
                  <a:solidFill>
                    <a:srgbClr val="00B050"/>
                  </a:solidFill>
                </a:rPr>
                <a:t>√</a:t>
              </a:r>
              <a:endParaRPr lang="zh-CN" altLang="en-US" sz="1000" b="1">
                <a:solidFill>
                  <a:srgbClr val="00B050"/>
                </a:solidFill>
              </a:endParaRPr>
            </a:p>
            <a:p>
              <a:pPr algn="l"/>
              <a:r>
                <a:rPr lang="en-US" altLang="zh-CN" sz="1000">
                  <a:solidFill>
                    <a:schemeClr val="bg1"/>
                  </a:solidFill>
                </a:rPr>
                <a:t>...</a:t>
              </a:r>
              <a:endParaRPr lang="en-US" altLang="zh-CN" sz="1000">
                <a:solidFill>
                  <a:schemeClr val="bg1"/>
                </a:solidFill>
              </a:endParaRPr>
            </a:p>
          </p:txBody>
        </p:sp>
        <p:pic>
          <p:nvPicPr>
            <p:cNvPr id="22" name="图片 21"/>
            <p:cNvPicPr>
              <a:picLocks noChangeAspect="1"/>
            </p:cNvPicPr>
            <p:nvPr>
              <p:custDataLst>
                <p:tags r:id="rId18"/>
              </p:custDataLst>
            </p:nvPr>
          </p:nvPicPr>
          <p:blipFill>
            <a:blip r:embed="rId19"/>
            <a:stretch>
              <a:fillRect/>
            </a:stretch>
          </p:blipFill>
          <p:spPr>
            <a:xfrm>
              <a:off x="10483532" y="1387377"/>
              <a:ext cx="1192529" cy="1192529"/>
            </a:xfrm>
            <a:prstGeom prst="rect">
              <a:avLst/>
            </a:prstGeom>
          </p:spPr>
        </p:pic>
        <p:sp>
          <p:nvSpPr>
            <p:cNvPr id="23" name="文本框 22"/>
            <p:cNvSpPr txBox="1"/>
            <p:nvPr>
              <p:custDataLst>
                <p:tags r:id="rId20"/>
              </p:custDataLst>
            </p:nvPr>
          </p:nvSpPr>
          <p:spPr>
            <a:xfrm>
              <a:off x="10228950" y="2673371"/>
              <a:ext cx="1805935" cy="461665"/>
            </a:xfrm>
            <a:prstGeom prst="rect">
              <a:avLst/>
            </a:prstGeom>
            <a:noFill/>
          </p:spPr>
          <p:txBody>
            <a:bodyPr wrap="square" rtlCol="0">
              <a:sp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sp>
          <p:nvSpPr>
            <p:cNvPr id="24" name="矩形标注 39"/>
            <p:cNvSpPr/>
            <p:nvPr>
              <p:custDataLst>
                <p:tags r:id="rId21"/>
              </p:custDataLst>
            </p:nvPr>
          </p:nvSpPr>
          <p:spPr>
            <a:xfrm>
              <a:off x="515939" y="2414856"/>
              <a:ext cx="1008612" cy="447089"/>
            </a:xfrm>
            <a:prstGeom prst="wedgeRectCallout">
              <a:avLst>
                <a:gd name="adj1" fmla="val -31315"/>
                <a:gd name="adj2" fmla="val 9158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我乳房</a:t>
              </a:r>
              <a:r>
                <a:rPr lang="en-US" altLang="zh-CN" sz="800">
                  <a:solidFill>
                    <a:schemeClr val="tx1"/>
                  </a:solidFill>
                </a:rPr>
                <a:t>...</a:t>
              </a:r>
              <a:endParaRPr lang="en-US" altLang="zh-CN" sz="800">
                <a:solidFill>
                  <a:schemeClr val="tx1"/>
                </a:solidFill>
              </a:endParaRPr>
            </a:p>
          </p:txBody>
        </p:sp>
        <p:sp>
          <p:nvSpPr>
            <p:cNvPr id="25" name="文本框 24"/>
            <p:cNvSpPr txBox="1"/>
            <p:nvPr>
              <p:custDataLst>
                <p:tags r:id="rId22"/>
              </p:custDataLst>
            </p:nvPr>
          </p:nvSpPr>
          <p:spPr>
            <a:xfrm>
              <a:off x="3533439" y="2734813"/>
              <a:ext cx="1579196" cy="430887"/>
            </a:xfrm>
            <a:prstGeom prst="rect">
              <a:avLst/>
            </a:prstGeom>
            <a:noFill/>
          </p:spPr>
          <p:txBody>
            <a:bodyPr wrap="square" rtlCol="0">
              <a:spAutoFit/>
            </a:bodyPr>
            <a:p>
              <a:r>
                <a:rPr lang="zh-CN" altLang="en-US" sz="1100" b="1" dirty="0"/>
                <a:t>医学书籍</a:t>
              </a:r>
              <a:r>
                <a:rPr lang="en-US" altLang="zh-CN" sz="1100" b="1" dirty="0"/>
                <a:t>, </a:t>
              </a:r>
              <a:r>
                <a:rPr lang="zh-CN" altLang="en-US" sz="1100" b="1" dirty="0"/>
                <a:t>医院历史病历</a:t>
              </a:r>
              <a:r>
                <a:rPr lang="en-US" altLang="zh-CN" sz="1100" b="1" dirty="0"/>
                <a:t>, </a:t>
              </a:r>
              <a:r>
                <a:rPr lang="zh-CN" altLang="en-US" sz="1100" b="1" dirty="0"/>
                <a:t>医院积累信息库</a:t>
              </a:r>
              <a:endParaRPr lang="en-US" altLang="zh-CN" sz="1100" b="1" dirty="0"/>
            </a:p>
          </p:txBody>
        </p:sp>
        <p:cxnSp>
          <p:nvCxnSpPr>
            <p:cNvPr id="26" name="直接箭头连接符 25"/>
            <p:cNvCxnSpPr/>
            <p:nvPr>
              <p:custDataLst>
                <p:tags r:id="rId23"/>
              </p:custDataLst>
            </p:nvPr>
          </p:nvCxnSpPr>
          <p:spPr>
            <a:xfrm>
              <a:off x="4768145" y="1927988"/>
              <a:ext cx="1595194"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24"/>
              </p:custDataLst>
            </p:nvPr>
          </p:nvSpPr>
          <p:spPr>
            <a:xfrm>
              <a:off x="5020347" y="2102761"/>
              <a:ext cx="894080" cy="214630"/>
            </a:xfrm>
            <a:prstGeom prst="rect">
              <a:avLst/>
            </a:prstGeom>
            <a:noFill/>
          </p:spPr>
          <p:txBody>
            <a:bodyPr wrap="square" rtlCol="0">
              <a:noAutofit/>
            </a:bodyPr>
            <a:p>
              <a:pPr algn="ctr"/>
              <a:r>
                <a:rPr lang="zh-CN" altLang="en-US" sz="1100" b="1" dirty="0"/>
                <a:t>向量检索</a:t>
              </a:r>
              <a:endParaRPr lang="zh-CN" altLang="en-US" sz="1100" b="1" dirty="0"/>
            </a:p>
          </p:txBody>
        </p:sp>
        <p:sp>
          <p:nvSpPr>
            <p:cNvPr id="28" name="文本框 27"/>
            <p:cNvSpPr txBox="1"/>
            <p:nvPr>
              <p:custDataLst>
                <p:tags r:id="rId25"/>
              </p:custDataLst>
            </p:nvPr>
          </p:nvSpPr>
          <p:spPr>
            <a:xfrm>
              <a:off x="4820534" y="1663834"/>
              <a:ext cx="1363027" cy="261610"/>
            </a:xfrm>
            <a:prstGeom prst="rect">
              <a:avLst/>
            </a:prstGeom>
            <a:noFill/>
          </p:spPr>
          <p:txBody>
            <a:bodyPr wrap="square" rtlCol="0">
              <a:spAutoFit/>
            </a:bodyPr>
            <a:p>
              <a:pPr algn="ctr"/>
              <a:r>
                <a:rPr lang="zh-CN" altLang="en-US" sz="1100" b="1" dirty="0"/>
                <a:t>Elasticsearch检索</a:t>
              </a:r>
              <a:endParaRPr lang="zh-CN" altLang="en-US" sz="1100" b="1" dirty="0"/>
            </a:p>
          </p:txBody>
        </p:sp>
        <p:pic>
          <p:nvPicPr>
            <p:cNvPr id="29" name="图片 28"/>
            <p:cNvPicPr>
              <a:picLocks noChangeAspect="1"/>
            </p:cNvPicPr>
            <p:nvPr>
              <p:custDataLst>
                <p:tags r:id="rId26"/>
              </p:custDataLst>
            </p:nvPr>
          </p:nvPicPr>
          <p:blipFill>
            <a:blip r:embed="rId27"/>
            <a:stretch>
              <a:fillRect/>
            </a:stretch>
          </p:blipFill>
          <p:spPr>
            <a:xfrm>
              <a:off x="6447184" y="1569999"/>
              <a:ext cx="1094002" cy="965141"/>
            </a:xfrm>
            <a:prstGeom prst="rect">
              <a:avLst/>
            </a:prstGeom>
          </p:spPr>
        </p:pic>
        <p:cxnSp>
          <p:nvCxnSpPr>
            <p:cNvPr id="30" name="直接箭头连接符 29"/>
            <p:cNvCxnSpPr/>
            <p:nvPr>
              <p:custDataLst>
                <p:tags r:id="rId28"/>
              </p:custDataLst>
            </p:nvPr>
          </p:nvCxnSpPr>
          <p:spPr>
            <a:xfrm>
              <a:off x="4749354" y="2371747"/>
              <a:ext cx="1632776" cy="0"/>
            </a:xfrm>
            <a:prstGeom prst="straightConnector1">
              <a:avLst/>
            </a:prstGeom>
            <a:ln w="254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29"/>
              </p:custDataLst>
            </p:nvPr>
          </p:nvSpPr>
          <p:spPr>
            <a:xfrm>
              <a:off x="6447184" y="2740885"/>
              <a:ext cx="1116060" cy="347345"/>
            </a:xfrm>
            <a:prstGeom prst="rect">
              <a:avLst/>
            </a:prstGeom>
            <a:noFill/>
          </p:spPr>
          <p:txBody>
            <a:bodyPr wrap="square" rtlCol="0">
              <a:noAutofit/>
            </a:bodyPr>
            <a:p>
              <a:r>
                <a:rPr lang="zh-CN" altLang="en-US" sz="1100" b="1" dirty="0"/>
                <a:t>检索结果聚合</a:t>
              </a:r>
              <a:endParaRPr lang="zh-CN" altLang="en-US" sz="1100" b="1" dirty="0"/>
            </a:p>
            <a:p>
              <a:r>
                <a:rPr lang="en-US" altLang="zh-CN" sz="1100" b="1" dirty="0"/>
                <a:t>Top = 100</a:t>
              </a:r>
              <a:endParaRPr lang="zh-CN" altLang="en-US" sz="1100" b="1" dirty="0"/>
            </a:p>
            <a:p>
              <a:endParaRPr lang="zh-CN" altLang="en-US" sz="800" b="1" dirty="0"/>
            </a:p>
          </p:txBody>
        </p:sp>
        <p:cxnSp>
          <p:nvCxnSpPr>
            <p:cNvPr id="32" name="直接箭头连接符 31"/>
            <p:cNvCxnSpPr/>
            <p:nvPr>
              <p:custDataLst>
                <p:tags r:id="rId30"/>
              </p:custDataLst>
            </p:nvPr>
          </p:nvCxnSpPr>
          <p:spPr>
            <a:xfrm flipV="1">
              <a:off x="7651031" y="2082084"/>
              <a:ext cx="631825" cy="12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33" name="图片 32"/>
            <p:cNvPicPr>
              <a:picLocks noChangeAspect="1"/>
            </p:cNvPicPr>
            <p:nvPr>
              <p:custDataLst>
                <p:tags r:id="rId31"/>
              </p:custDataLst>
            </p:nvPr>
          </p:nvPicPr>
          <p:blipFill>
            <a:blip r:embed="rId32"/>
            <a:stretch>
              <a:fillRect/>
            </a:stretch>
          </p:blipFill>
          <p:spPr>
            <a:xfrm>
              <a:off x="8357143" y="1621192"/>
              <a:ext cx="631823" cy="941013"/>
            </a:xfrm>
            <a:prstGeom prst="rect">
              <a:avLst/>
            </a:prstGeom>
          </p:spPr>
        </p:pic>
        <p:sp>
          <p:nvSpPr>
            <p:cNvPr id="34" name="文本框 33"/>
            <p:cNvSpPr txBox="1"/>
            <p:nvPr>
              <p:custDataLst>
                <p:tags r:id="rId33"/>
              </p:custDataLst>
            </p:nvPr>
          </p:nvSpPr>
          <p:spPr>
            <a:xfrm>
              <a:off x="8915192" y="1903459"/>
              <a:ext cx="1063187" cy="646331"/>
            </a:xfrm>
            <a:prstGeom prst="rect">
              <a:avLst/>
            </a:prstGeom>
            <a:noFill/>
          </p:spPr>
          <p:txBody>
            <a:bodyPr wrap="square" rtlCol="0">
              <a:spAutoFit/>
            </a:bodyPr>
            <a:p>
              <a:r>
                <a:rPr lang="en-US" altLang="zh-CN" sz="1200" b="1" dirty="0"/>
                <a:t>(text, text)</a:t>
              </a:r>
              <a:r>
                <a:rPr lang="en-US" altLang="zh-CN" sz="1200" b="1" dirty="0">
                  <a:solidFill>
                    <a:srgbClr val="00B050"/>
                  </a:solidFill>
                  <a:sym typeface="+mn-ea"/>
                </a:rPr>
                <a:t>√</a:t>
              </a:r>
              <a:endParaRPr lang="en-US" altLang="zh-CN" sz="1200" b="1" dirty="0"/>
            </a:p>
            <a:p>
              <a:r>
                <a:rPr lang="en-US" altLang="zh-CN" sz="1200" b="1" dirty="0"/>
                <a:t>(text, text)</a:t>
              </a:r>
              <a:r>
                <a:rPr lang="zh-CN" altLang="en-US" sz="1200" b="1" dirty="0">
                  <a:solidFill>
                    <a:srgbClr val="FF0000"/>
                  </a:solidFill>
                  <a:sym typeface="+mn-ea"/>
                </a:rPr>
                <a:t>×</a:t>
              </a:r>
              <a:endParaRPr lang="en-US" altLang="zh-CN" sz="1200" b="1" dirty="0"/>
            </a:p>
            <a:p>
              <a:r>
                <a:rPr lang="en-US" altLang="zh-CN" sz="1200" b="1" dirty="0"/>
                <a:t>...</a:t>
              </a:r>
              <a:endParaRPr lang="en-US" altLang="zh-CN" sz="1200" b="1" dirty="0"/>
            </a:p>
          </p:txBody>
        </p:sp>
        <p:sp>
          <p:nvSpPr>
            <p:cNvPr id="35" name="文本框 34"/>
            <p:cNvSpPr txBox="1"/>
            <p:nvPr>
              <p:custDataLst>
                <p:tags r:id="rId34"/>
              </p:custDataLst>
            </p:nvPr>
          </p:nvSpPr>
          <p:spPr>
            <a:xfrm>
              <a:off x="8378566" y="2670221"/>
              <a:ext cx="812800" cy="461665"/>
            </a:xfrm>
            <a:prstGeom prst="rect">
              <a:avLst/>
            </a:prstGeom>
            <a:noFill/>
          </p:spPr>
          <p:txBody>
            <a:bodyPr wrap="square" rtlCol="0">
              <a:spAutoFit/>
            </a:bodyPr>
            <a:p>
              <a:pPr algn="l"/>
              <a:r>
                <a:rPr lang="en-US" altLang="zh-CN" sz="1200" b="1" dirty="0"/>
                <a:t>ColBert</a:t>
              </a:r>
              <a:endParaRPr lang="en-US" altLang="zh-CN" sz="1200" b="1" dirty="0"/>
            </a:p>
            <a:p>
              <a:pPr algn="l"/>
              <a:r>
                <a:rPr lang="en-US" altLang="zh-CN" sz="1200" b="1" dirty="0"/>
                <a:t>Top=5</a:t>
              </a:r>
              <a:endParaRPr lang="en-US" altLang="zh-CN" sz="1200" b="1" dirty="0"/>
            </a:p>
          </p:txBody>
        </p:sp>
        <p:cxnSp>
          <p:nvCxnSpPr>
            <p:cNvPr id="36" name="直接箭头连接符 35"/>
            <p:cNvCxnSpPr/>
            <p:nvPr>
              <p:custDataLst>
                <p:tags r:id="rId35"/>
              </p:custDataLst>
            </p:nvPr>
          </p:nvCxnSpPr>
          <p:spPr>
            <a:xfrm>
              <a:off x="9936902" y="2135119"/>
              <a:ext cx="492878" cy="16242"/>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36"/>
              </p:custDataLst>
            </p:nvPr>
          </p:nvCxnSpPr>
          <p:spPr>
            <a:xfrm flipH="1" flipV="1">
              <a:off x="3512820" y="3330975"/>
              <a:ext cx="8391406" cy="2761"/>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37"/>
              </p:custDataLst>
            </p:nvPr>
          </p:nvSpPr>
          <p:spPr>
            <a:xfrm>
              <a:off x="3578860" y="1068070"/>
              <a:ext cx="4483735" cy="398780"/>
            </a:xfrm>
            <a:prstGeom prst="rect">
              <a:avLst/>
            </a:prstGeom>
            <a:noFill/>
          </p:spPr>
          <p:txBody>
            <a:bodyPr wrap="square" rtlCol="0">
              <a:spAutoFit/>
            </a:bodyPr>
            <a:p>
              <a:r>
                <a:rPr lang="zh-CN" altLang="en-US" sz="2000" dirty="0"/>
                <a:t>基于</a:t>
              </a:r>
              <a:r>
                <a:rPr lang="en-US" altLang="zh-CN" sz="2000" dirty="0"/>
                <a:t>Baichuan2</a:t>
              </a:r>
              <a:r>
                <a:rPr lang="zh-CN" altLang="en-US" sz="2000" dirty="0"/>
                <a:t>与</a:t>
              </a:r>
              <a:r>
                <a:rPr lang="en-US" altLang="zh-CN" sz="2000" dirty="0"/>
                <a:t>RAG</a:t>
              </a:r>
              <a:r>
                <a:rPr lang="zh-CN" altLang="en-US" sz="2000" dirty="0"/>
                <a:t>的医疗</a:t>
              </a:r>
              <a:r>
                <a:rPr lang="en-US" altLang="zh-CN" sz="2000" dirty="0"/>
                <a:t>LLM</a:t>
              </a:r>
              <a:r>
                <a:rPr lang="zh-CN" altLang="en-US" sz="2000" dirty="0"/>
                <a:t>系统</a:t>
              </a:r>
              <a:endParaRPr lang="zh-CN" altLang="en-US" sz="2000" dirty="0"/>
            </a:p>
          </p:txBody>
        </p:sp>
        <p:pic>
          <p:nvPicPr>
            <p:cNvPr id="39" name="图片 38"/>
            <p:cNvPicPr>
              <a:picLocks noChangeAspect="1"/>
            </p:cNvPicPr>
            <p:nvPr>
              <p:custDataLst>
                <p:tags r:id="rId38"/>
              </p:custDataLst>
            </p:nvPr>
          </p:nvPicPr>
          <p:blipFill>
            <a:blip r:embed="rId19"/>
            <a:stretch>
              <a:fillRect/>
            </a:stretch>
          </p:blipFill>
          <p:spPr>
            <a:xfrm>
              <a:off x="4088130" y="3950970"/>
              <a:ext cx="1067435" cy="1067435"/>
            </a:xfrm>
            <a:prstGeom prst="rect">
              <a:avLst/>
            </a:prstGeom>
          </p:spPr>
        </p:pic>
        <p:sp>
          <p:nvSpPr>
            <p:cNvPr id="40" name="文本框 39"/>
            <p:cNvSpPr txBox="1"/>
            <p:nvPr>
              <p:custDataLst>
                <p:tags r:id="rId39"/>
              </p:custDataLst>
            </p:nvPr>
          </p:nvSpPr>
          <p:spPr>
            <a:xfrm>
              <a:off x="3919855" y="5045075"/>
              <a:ext cx="1703704" cy="448945"/>
            </a:xfrm>
            <a:prstGeom prst="rect">
              <a:avLst/>
            </a:prstGeom>
            <a:noFill/>
          </p:spPr>
          <p:txBody>
            <a:bodyPr wrap="square" rtlCol="0">
              <a:no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cxnSp>
          <p:nvCxnSpPr>
            <p:cNvPr id="41" name="直接箭头连接符 40"/>
            <p:cNvCxnSpPr/>
            <p:nvPr>
              <p:custDataLst>
                <p:tags r:id="rId40"/>
              </p:custDataLst>
            </p:nvPr>
          </p:nvCxnSpPr>
          <p:spPr>
            <a:xfrm>
              <a:off x="5163185" y="4643358"/>
              <a:ext cx="84328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41"/>
              </p:custDataLst>
            </p:nvPr>
          </p:nvSpPr>
          <p:spPr>
            <a:xfrm>
              <a:off x="5112385" y="4329033"/>
              <a:ext cx="894080" cy="214630"/>
            </a:xfrm>
            <a:prstGeom prst="rect">
              <a:avLst/>
            </a:prstGeom>
            <a:noFill/>
          </p:spPr>
          <p:txBody>
            <a:bodyPr wrap="square" rtlCol="0">
              <a:noAutofit/>
            </a:bodyPr>
            <a:p>
              <a:pPr algn="ctr"/>
              <a:r>
                <a:rPr lang="zh-CN" altLang="en-US" sz="1200" b="1"/>
                <a:t>生成回答</a:t>
              </a:r>
              <a:endParaRPr lang="zh-CN" altLang="en-US" sz="1200" b="1"/>
            </a:p>
          </p:txBody>
        </p:sp>
        <p:sp>
          <p:nvSpPr>
            <p:cNvPr id="43" name="文本框 42"/>
            <p:cNvSpPr txBox="1"/>
            <p:nvPr>
              <p:custDataLst>
                <p:tags r:id="rId42"/>
              </p:custDataLst>
            </p:nvPr>
          </p:nvSpPr>
          <p:spPr>
            <a:xfrm>
              <a:off x="3709035" y="3456305"/>
              <a:ext cx="4353560" cy="398780"/>
            </a:xfrm>
            <a:prstGeom prst="rect">
              <a:avLst/>
            </a:prstGeom>
            <a:noFill/>
          </p:spPr>
          <p:txBody>
            <a:bodyPr wrap="square" rtlCol="0">
              <a:spAutoFit/>
            </a:bodyPr>
            <a:p>
              <a:r>
                <a:rPr lang="zh-CN" altLang="en-US" sz="2000"/>
                <a:t>具备验证和可解释性的医疗</a:t>
              </a:r>
              <a:r>
                <a:rPr lang="en-US" altLang="zh-CN" sz="2000"/>
                <a:t>LLM</a:t>
              </a:r>
              <a:r>
                <a:rPr lang="zh-CN" altLang="en-US" sz="2000"/>
                <a:t>系统</a:t>
              </a:r>
              <a:endParaRPr lang="zh-CN" altLang="en-US" sz="2000"/>
            </a:p>
          </p:txBody>
        </p:sp>
        <p:sp>
          <p:nvSpPr>
            <p:cNvPr id="44" name="矩形 43"/>
            <p:cNvSpPr/>
            <p:nvPr>
              <p:custDataLst>
                <p:tags r:id="rId43"/>
              </p:custDataLst>
            </p:nvPr>
          </p:nvSpPr>
          <p:spPr>
            <a:xfrm>
              <a:off x="6183630" y="4195683"/>
              <a:ext cx="1168400" cy="62293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800" b="1">
                  <a:solidFill>
                    <a:schemeClr val="tx1"/>
                  </a:solidFill>
                </a:rPr>
                <a:t>早期乳腺癌多以乳房肿块、溢液等为主，以质硬、边缘不规则等表现最常见</a:t>
              </a:r>
              <a:r>
                <a:rPr lang="en-US" altLang="zh-CN" sz="800" b="1">
                  <a:solidFill>
                    <a:schemeClr val="tx1"/>
                  </a:solidFill>
                </a:rPr>
                <a:t>...</a:t>
              </a:r>
              <a:endParaRPr lang="en-US" altLang="zh-CN" sz="800" b="1">
                <a:solidFill>
                  <a:schemeClr val="tx1"/>
                </a:solidFill>
              </a:endParaRPr>
            </a:p>
          </p:txBody>
        </p:sp>
        <p:pic>
          <p:nvPicPr>
            <p:cNvPr id="45" name="图片 44"/>
            <p:cNvPicPr>
              <a:picLocks noChangeAspect="1"/>
            </p:cNvPicPr>
            <p:nvPr>
              <p:custDataLst>
                <p:tags r:id="rId44"/>
              </p:custDataLst>
            </p:nvPr>
          </p:nvPicPr>
          <p:blipFill>
            <a:blip r:embed="rId3"/>
            <a:stretch>
              <a:fillRect/>
            </a:stretch>
          </p:blipFill>
          <p:spPr>
            <a:xfrm>
              <a:off x="10229215" y="3855085"/>
              <a:ext cx="1242695" cy="1425575"/>
            </a:xfrm>
            <a:prstGeom prst="rect">
              <a:avLst/>
            </a:prstGeom>
          </p:spPr>
        </p:pic>
        <p:sp>
          <p:nvSpPr>
            <p:cNvPr id="46" name="文本框 45"/>
            <p:cNvSpPr txBox="1"/>
            <p:nvPr>
              <p:custDataLst>
                <p:tags r:id="rId45"/>
              </p:custDataLst>
            </p:nvPr>
          </p:nvSpPr>
          <p:spPr>
            <a:xfrm>
              <a:off x="10048875" y="5156835"/>
              <a:ext cx="1805305" cy="460375"/>
            </a:xfrm>
            <a:prstGeom prst="rect">
              <a:avLst/>
            </a:prstGeom>
            <a:noFill/>
          </p:spPr>
          <p:txBody>
            <a:bodyPr wrap="square" rtlCol="0">
              <a:spAutoFit/>
            </a:bodyPr>
            <a:p>
              <a:r>
                <a:rPr lang="zh-CN" altLang="en-US" sz="1200" b="1"/>
                <a:t>医学书籍</a:t>
              </a:r>
              <a:r>
                <a:rPr lang="en-US" altLang="zh-CN" sz="1200" b="1"/>
                <a:t>, </a:t>
              </a:r>
              <a:r>
                <a:rPr lang="zh-CN" altLang="en-US" sz="1200" b="1"/>
                <a:t>医院历史病历</a:t>
              </a:r>
              <a:r>
                <a:rPr lang="en-US" altLang="zh-CN" sz="1200" b="1"/>
                <a:t>, </a:t>
              </a:r>
              <a:r>
                <a:rPr lang="zh-CN" altLang="en-US" sz="1200" b="1"/>
                <a:t>医院积累信息库</a:t>
              </a:r>
              <a:endParaRPr lang="zh-CN" altLang="en-US" sz="1200" b="1"/>
            </a:p>
          </p:txBody>
        </p:sp>
        <p:cxnSp>
          <p:nvCxnSpPr>
            <p:cNvPr id="47" name="直接箭头连接符 46"/>
            <p:cNvCxnSpPr/>
            <p:nvPr>
              <p:custDataLst>
                <p:tags r:id="rId46"/>
              </p:custDataLst>
            </p:nvPr>
          </p:nvCxnSpPr>
          <p:spPr>
            <a:xfrm flipH="1" flipV="1">
              <a:off x="8979535" y="4956413"/>
              <a:ext cx="1118235" cy="2781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custDataLst>
                <p:tags r:id="rId47"/>
              </p:custDataLst>
            </p:nvPr>
          </p:nvCxnSpPr>
          <p:spPr>
            <a:xfrm flipH="1">
              <a:off x="9015095" y="4814173"/>
              <a:ext cx="121412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48"/>
              </p:custDataLst>
            </p:nvPr>
          </p:nvSpPr>
          <p:spPr>
            <a:xfrm>
              <a:off x="8979535" y="4328795"/>
              <a:ext cx="1226820" cy="460375"/>
            </a:xfrm>
            <a:prstGeom prst="rect">
              <a:avLst/>
            </a:prstGeom>
            <a:noFill/>
          </p:spPr>
          <p:txBody>
            <a:bodyPr wrap="square" rtlCol="0">
              <a:spAutoFit/>
            </a:bodyPr>
            <a:p>
              <a:pPr algn="ctr"/>
              <a:r>
                <a:rPr lang="zh-CN" altLang="en-US" sz="1200" b="1"/>
                <a:t>Elasticsearch检索</a:t>
              </a:r>
              <a:endParaRPr lang="zh-CN" altLang="en-US" sz="1200" b="1"/>
            </a:p>
          </p:txBody>
        </p:sp>
        <p:sp>
          <p:nvSpPr>
            <p:cNvPr id="50" name="文本框 49"/>
            <p:cNvSpPr txBox="1"/>
            <p:nvPr>
              <p:custDataLst>
                <p:tags r:id="rId49"/>
              </p:custDataLst>
            </p:nvPr>
          </p:nvSpPr>
          <p:spPr>
            <a:xfrm rot="840000">
              <a:off x="9240520" y="5261848"/>
              <a:ext cx="894080" cy="214630"/>
            </a:xfrm>
            <a:prstGeom prst="rect">
              <a:avLst/>
            </a:prstGeom>
            <a:noFill/>
          </p:spPr>
          <p:txBody>
            <a:bodyPr wrap="square" rtlCol="0">
              <a:noAutofit/>
            </a:bodyPr>
            <a:p>
              <a:pPr algn="ctr"/>
              <a:r>
                <a:rPr lang="zh-CN" altLang="en-US" sz="1200" b="1"/>
                <a:t>向量检索</a:t>
              </a:r>
              <a:endParaRPr lang="zh-CN" altLang="en-US" sz="1200" b="1"/>
            </a:p>
          </p:txBody>
        </p:sp>
        <p:pic>
          <p:nvPicPr>
            <p:cNvPr id="51" name="图片 50"/>
            <p:cNvPicPr>
              <a:picLocks noChangeAspect="1"/>
            </p:cNvPicPr>
            <p:nvPr>
              <p:custDataLst>
                <p:tags r:id="rId50"/>
              </p:custDataLst>
            </p:nvPr>
          </p:nvPicPr>
          <p:blipFill>
            <a:blip r:embed="rId27"/>
            <a:stretch>
              <a:fillRect/>
            </a:stretch>
          </p:blipFill>
          <p:spPr>
            <a:xfrm>
              <a:off x="8522335" y="4521835"/>
              <a:ext cx="492760" cy="434340"/>
            </a:xfrm>
            <a:prstGeom prst="rect">
              <a:avLst/>
            </a:prstGeom>
          </p:spPr>
        </p:pic>
        <p:pic>
          <p:nvPicPr>
            <p:cNvPr id="52" name="图片 51"/>
            <p:cNvPicPr>
              <a:picLocks noChangeAspect="1"/>
            </p:cNvPicPr>
            <p:nvPr>
              <p:custDataLst>
                <p:tags r:id="rId51"/>
              </p:custDataLst>
            </p:nvPr>
          </p:nvPicPr>
          <p:blipFill>
            <a:blip r:embed="rId32"/>
            <a:stretch>
              <a:fillRect/>
            </a:stretch>
          </p:blipFill>
          <p:spPr>
            <a:xfrm>
              <a:off x="8630920" y="5139055"/>
              <a:ext cx="355600" cy="529590"/>
            </a:xfrm>
            <a:prstGeom prst="rect">
              <a:avLst/>
            </a:prstGeom>
          </p:spPr>
        </p:pic>
        <p:cxnSp>
          <p:nvCxnSpPr>
            <p:cNvPr id="53" name="直接箭头连接符 52"/>
            <p:cNvCxnSpPr/>
            <p:nvPr>
              <p:custDataLst>
                <p:tags r:id="rId52"/>
              </p:custDataLst>
            </p:nvPr>
          </p:nvCxnSpPr>
          <p:spPr>
            <a:xfrm flipH="1">
              <a:off x="8797290" y="4932283"/>
              <a:ext cx="1270" cy="20701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custDataLst>
                <p:tags r:id="rId53"/>
              </p:custDataLst>
            </p:nvPr>
          </p:nvCxnSpPr>
          <p:spPr>
            <a:xfrm>
              <a:off x="6739890" y="4889738"/>
              <a:ext cx="0" cy="328295"/>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custDataLst>
                <p:tags r:id="rId54"/>
              </p:custDataLst>
            </p:nvPr>
          </p:nvCxnSpPr>
          <p:spPr>
            <a:xfrm flipH="1" flipV="1">
              <a:off x="7454265" y="4810998"/>
              <a:ext cx="1167130" cy="3695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56" name="图片 55" descr="User"/>
            <p:cNvPicPr>
              <a:picLocks noChangeAspect="1"/>
            </p:cNvPicPr>
            <p:nvPr>
              <p:custDataLst>
                <p:tags r:id="rId55"/>
              </p:custDataLst>
            </p:nvPr>
          </p:nvPicPr>
          <p:blipFill>
            <a:blip r:embed="rId5"/>
            <a:stretch>
              <a:fillRect/>
            </a:stretch>
          </p:blipFill>
          <p:spPr>
            <a:xfrm>
              <a:off x="6568440" y="5245735"/>
              <a:ext cx="342265" cy="342265"/>
            </a:xfrm>
            <a:prstGeom prst="rect">
              <a:avLst/>
            </a:prstGeom>
          </p:spPr>
        </p:pic>
        <p:sp>
          <p:nvSpPr>
            <p:cNvPr id="57" name="文本框 56"/>
            <p:cNvSpPr txBox="1"/>
            <p:nvPr>
              <p:custDataLst>
                <p:tags r:id="rId56"/>
              </p:custDataLst>
            </p:nvPr>
          </p:nvSpPr>
          <p:spPr>
            <a:xfrm rot="1020000">
              <a:off x="7553960" y="4705350"/>
              <a:ext cx="1147445" cy="259080"/>
            </a:xfrm>
            <a:prstGeom prst="rect">
              <a:avLst/>
            </a:prstGeom>
            <a:noFill/>
          </p:spPr>
          <p:txBody>
            <a:bodyPr wrap="square" rtlCol="0">
              <a:noAutofit/>
            </a:bodyPr>
            <a:p>
              <a:pPr algn="ctr"/>
              <a:r>
                <a:rPr lang="zh-CN" altLang="en-US" sz="1200" b="1">
                  <a:solidFill>
                    <a:srgbClr val="00B050"/>
                  </a:solidFill>
                </a:rPr>
                <a:t>支持</a:t>
              </a:r>
              <a:r>
                <a:rPr lang="en-US" altLang="zh-CN" sz="1200" b="1">
                  <a:solidFill>
                    <a:srgbClr val="00B050"/>
                  </a:solidFill>
                </a:rPr>
                <a:t>? </a:t>
              </a:r>
              <a:r>
                <a:rPr lang="zh-CN" altLang="en-US" sz="1200" b="1">
                  <a:solidFill>
                    <a:srgbClr val="FF0000"/>
                  </a:solidFill>
                </a:rPr>
                <a:t>拒绝</a:t>
              </a:r>
              <a:r>
                <a:rPr lang="en-US" altLang="zh-CN" sz="1200" b="1">
                  <a:solidFill>
                    <a:srgbClr val="FF0000"/>
                  </a:solidFill>
                </a:rPr>
                <a:t>?</a:t>
              </a:r>
              <a:endParaRPr lang="en-US" altLang="zh-CN" sz="1200" b="1">
                <a:solidFill>
                  <a:srgbClr val="FF0000"/>
                </a:solidFill>
              </a:endParaRPr>
            </a:p>
          </p:txBody>
        </p:sp>
        <p:sp>
          <p:nvSpPr>
            <p:cNvPr id="58" name="文本框 57"/>
            <p:cNvSpPr txBox="1"/>
            <p:nvPr>
              <p:custDataLst>
                <p:tags r:id="rId57"/>
              </p:custDataLst>
            </p:nvPr>
          </p:nvSpPr>
          <p:spPr>
            <a:xfrm>
              <a:off x="6739890" y="4851638"/>
              <a:ext cx="880745" cy="245110"/>
            </a:xfrm>
            <a:prstGeom prst="rect">
              <a:avLst/>
            </a:prstGeom>
            <a:noFill/>
          </p:spPr>
          <p:txBody>
            <a:bodyPr wrap="square" rtlCol="0">
              <a:spAutoFit/>
            </a:bodyPr>
            <a:p>
              <a:pPr algn="l"/>
              <a:r>
                <a:rPr lang="zh-CN" altLang="en-US" sz="1000" b="1">
                  <a:solidFill>
                    <a:srgbClr val="00B050"/>
                  </a:solidFill>
                </a:rPr>
                <a:t>支持</a:t>
              </a:r>
              <a:endParaRPr lang="zh-CN" altLang="en-US" sz="1000" b="1">
                <a:solidFill>
                  <a:srgbClr val="00B050"/>
                </a:solidFill>
              </a:endParaRPr>
            </a:p>
          </p:txBody>
        </p:sp>
        <p:pic>
          <p:nvPicPr>
            <p:cNvPr id="59" name="图片 58" descr="User"/>
            <p:cNvPicPr>
              <a:picLocks noChangeAspect="1"/>
            </p:cNvPicPr>
            <p:nvPr>
              <p:custDataLst>
                <p:tags r:id="rId58"/>
              </p:custDataLst>
            </p:nvPr>
          </p:nvPicPr>
          <p:blipFill>
            <a:blip r:embed="rId5"/>
            <a:stretch>
              <a:fillRect/>
            </a:stretch>
          </p:blipFill>
          <p:spPr>
            <a:xfrm>
              <a:off x="9630943" y="1101257"/>
              <a:ext cx="418204" cy="418204"/>
            </a:xfrm>
            <a:prstGeom prst="rect">
              <a:avLst/>
            </a:prstGeom>
          </p:spPr>
        </p:pic>
        <p:sp>
          <p:nvSpPr>
            <p:cNvPr id="60" name="文本框 59"/>
            <p:cNvSpPr txBox="1"/>
            <p:nvPr>
              <p:custDataLst>
                <p:tags r:id="rId59"/>
              </p:custDataLst>
            </p:nvPr>
          </p:nvSpPr>
          <p:spPr>
            <a:xfrm>
              <a:off x="2117090" y="5269865"/>
              <a:ext cx="973455" cy="398780"/>
            </a:xfrm>
            <a:prstGeom prst="rect">
              <a:avLst/>
            </a:prstGeom>
            <a:noFill/>
          </p:spPr>
          <p:txBody>
            <a:bodyPr wrap="square" rtlCol="0">
              <a:spAutoFit/>
            </a:bodyPr>
            <a:p>
              <a:pPr algn="ctr"/>
              <a:r>
                <a:rPr lang="zh-CN" altLang="en-US" sz="2000"/>
                <a:t>导诊</a:t>
              </a:r>
              <a:endParaRPr lang="zh-CN" altLang="en-US" sz="2000"/>
            </a:p>
          </p:txBody>
        </p:sp>
        <p:cxnSp>
          <p:nvCxnSpPr>
            <p:cNvPr id="61" name="直接箭头连接符 60"/>
            <p:cNvCxnSpPr/>
            <p:nvPr>
              <p:custDataLst>
                <p:tags r:id="rId60"/>
              </p:custDataLst>
            </p:nvPr>
          </p:nvCxnSpPr>
          <p:spPr>
            <a:xfrm>
              <a:off x="7563485" y="4329033"/>
              <a:ext cx="27438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custDataLst>
                <p:tags r:id="rId61"/>
              </p:custDataLst>
            </p:nvPr>
          </p:nvCxnSpPr>
          <p:spPr>
            <a:xfrm>
              <a:off x="3383280" y="4664948"/>
              <a:ext cx="7372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3" name="肘形连接符 84"/>
            <p:cNvCxnSpPr>
              <a:stCxn id="22" idx="0"/>
              <a:endCxn id="59" idx="3"/>
            </p:cNvCxnSpPr>
            <p:nvPr>
              <p:custDataLst>
                <p:tags r:id="rId62"/>
              </p:custDataLst>
            </p:nvPr>
          </p:nvCxnSpPr>
          <p:spPr>
            <a:xfrm rot="16200000" flipV="1">
              <a:off x="10525963" y="833543"/>
              <a:ext cx="77018" cy="103065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4" name="肘形连接符 82"/>
            <p:cNvCxnSpPr>
              <a:endCxn id="10" idx="1"/>
            </p:cNvCxnSpPr>
            <p:nvPr>
              <p:custDataLst>
                <p:tags r:id="rId63"/>
              </p:custDataLst>
            </p:nvPr>
          </p:nvCxnSpPr>
          <p:spPr>
            <a:xfrm rot="16200000">
              <a:off x="2234565" y="3298190"/>
              <a:ext cx="2540635" cy="15367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5" name="肘形连接符 3"/>
            <p:cNvCxnSpPr/>
            <p:nvPr>
              <p:custDataLst>
                <p:tags r:id="rId64"/>
              </p:custDataLst>
            </p:nvPr>
          </p:nvCxnSpPr>
          <p:spPr>
            <a:xfrm flipV="1">
              <a:off x="1214120" y="1927860"/>
              <a:ext cx="711835" cy="1548000"/>
            </a:xfrm>
            <a:prstGeom prst="bentConnector3">
              <a:avLst>
                <a:gd name="adj1" fmla="val 50045"/>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66" name="图片 65"/>
            <p:cNvPicPr>
              <a:picLocks noChangeAspect="1"/>
            </p:cNvPicPr>
            <p:nvPr>
              <p:custDataLst>
                <p:tags r:id="rId65"/>
              </p:custDataLst>
            </p:nvPr>
          </p:nvPicPr>
          <p:blipFill>
            <a:blip r:embed="rId66"/>
            <a:stretch>
              <a:fillRect/>
            </a:stretch>
          </p:blipFill>
          <p:spPr>
            <a:xfrm>
              <a:off x="1671320" y="3855085"/>
              <a:ext cx="810895" cy="1036955"/>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sp>
        <p:nvSpPr>
          <p:cNvPr id="2" name="标题 1"/>
          <p:cNvSpPr>
            <a:spLocks noGrp="1"/>
          </p:cNvSpPr>
          <p:nvPr>
            <p:custDataLst>
              <p:tags r:id="rId1"/>
            </p:custDataLst>
          </p:nvPr>
        </p:nvSpPr>
        <p:spPr>
          <a:xfrm>
            <a:off x="838199" y="890358"/>
            <a:ext cx="10515600" cy="708483"/>
          </a:xfrm>
          <a:prstGeom prst="rect">
            <a:avLst/>
          </a:prstGeom>
        </p:spPr>
        <p:txBody>
          <a:bodyPr anchor="t"/>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zh-CN" altLang="en-US" sz="4800" dirty="0"/>
              <a:t>具备验证和可解释性的医疗</a:t>
            </a:r>
            <a:r>
              <a:rPr lang="en-US" altLang="zh-CN" sz="4800" dirty="0"/>
              <a:t>LLM</a:t>
            </a:r>
            <a:r>
              <a:rPr lang="zh-CN" altLang="en-US" sz="4800" dirty="0"/>
              <a:t>系统</a:t>
            </a:r>
            <a:endParaRPr lang="zh-CN" altLang="en-US" sz="4800" dirty="0"/>
          </a:p>
        </p:txBody>
      </p:sp>
      <p:sp>
        <p:nvSpPr>
          <p:cNvPr id="11" name="文本框 10"/>
          <p:cNvSpPr txBox="1"/>
          <p:nvPr>
            <p:custDataLst>
              <p:tags r:id="rId2"/>
            </p:custDataLst>
          </p:nvPr>
        </p:nvSpPr>
        <p:spPr>
          <a:xfrm>
            <a:off x="707390" y="1777365"/>
            <a:ext cx="11066780" cy="460375"/>
          </a:xfrm>
          <a:prstGeom prst="rect">
            <a:avLst/>
          </a:prstGeom>
          <a:noFill/>
        </p:spPr>
        <p:txBody>
          <a:bodyPr wrap="square" rtlCol="0">
            <a:spAutoFit/>
          </a:bodyPr>
          <a:p>
            <a:r>
              <a:rPr lang="zh-CN" altLang="en-US" sz="2400" dirty="0"/>
              <a:t>构建</a:t>
            </a:r>
            <a:r>
              <a:rPr lang="zh-CN" altLang="en-US" sz="2400" dirty="0">
                <a:solidFill>
                  <a:srgbClr val="FF0000"/>
                </a:solidFill>
              </a:rPr>
              <a:t>先生成后检索验证</a:t>
            </a:r>
            <a:r>
              <a:rPr lang="zh-CN" altLang="en-US" sz="2400" dirty="0"/>
              <a:t>的回复生成方案，为医疗</a:t>
            </a:r>
            <a:r>
              <a:rPr lang="en-US" altLang="zh-CN" sz="2400" dirty="0"/>
              <a:t>LLM</a:t>
            </a:r>
            <a:r>
              <a:rPr lang="zh-CN" altLang="en-US" sz="2400" dirty="0"/>
              <a:t>回复生成提供可解释性</a:t>
            </a:r>
            <a:endParaRPr lang="zh-CN" altLang="en-US" sz="2400" dirty="0"/>
          </a:p>
        </p:txBody>
      </p:sp>
      <p:grpSp>
        <p:nvGrpSpPr>
          <p:cNvPr id="3" name="组合 2"/>
          <p:cNvGrpSpPr/>
          <p:nvPr/>
        </p:nvGrpSpPr>
        <p:grpSpPr>
          <a:xfrm>
            <a:off x="1858915" y="3064747"/>
            <a:ext cx="8474170" cy="2588584"/>
            <a:chOff x="2951" y="3860"/>
            <a:chExt cx="12495" cy="2856"/>
          </a:xfrm>
        </p:grpSpPr>
        <p:pic>
          <p:nvPicPr>
            <p:cNvPr id="41" name="图片 40"/>
            <p:cNvPicPr>
              <a:picLocks noChangeAspect="1"/>
            </p:cNvPicPr>
            <p:nvPr>
              <p:custDataLst>
                <p:tags r:id="rId3"/>
              </p:custDataLst>
            </p:nvPr>
          </p:nvPicPr>
          <p:blipFill>
            <a:blip r:embed="rId4"/>
            <a:stretch>
              <a:fillRect/>
            </a:stretch>
          </p:blipFill>
          <p:spPr>
            <a:xfrm>
              <a:off x="3216" y="4011"/>
              <a:ext cx="1681" cy="1681"/>
            </a:xfrm>
            <a:prstGeom prst="rect">
              <a:avLst/>
            </a:prstGeom>
          </p:spPr>
        </p:pic>
        <p:sp>
          <p:nvSpPr>
            <p:cNvPr id="42" name="文本框 41"/>
            <p:cNvSpPr txBox="1"/>
            <p:nvPr>
              <p:custDataLst>
                <p:tags r:id="rId5"/>
              </p:custDataLst>
            </p:nvPr>
          </p:nvSpPr>
          <p:spPr>
            <a:xfrm>
              <a:off x="2951" y="5734"/>
              <a:ext cx="2511" cy="707"/>
            </a:xfrm>
            <a:prstGeom prst="rect">
              <a:avLst/>
            </a:prstGeom>
            <a:noFill/>
          </p:spPr>
          <p:txBody>
            <a:bodyPr wrap="square" rtlCol="0">
              <a:no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Fintuned)</a:t>
              </a:r>
              <a:endParaRPr lang="en-US" altLang="zh-CN" sz="1200" b="1" dirty="0"/>
            </a:p>
          </p:txBody>
        </p:sp>
        <p:cxnSp>
          <p:nvCxnSpPr>
            <p:cNvPr id="43" name="直接箭头连接符 42"/>
            <p:cNvCxnSpPr/>
            <p:nvPr>
              <p:custDataLst>
                <p:tags r:id="rId6"/>
              </p:custDataLst>
            </p:nvPr>
          </p:nvCxnSpPr>
          <p:spPr>
            <a:xfrm>
              <a:off x="4909" y="5101"/>
              <a:ext cx="1328"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7"/>
              </p:custDataLst>
            </p:nvPr>
          </p:nvSpPr>
          <p:spPr>
            <a:xfrm>
              <a:off x="4829" y="4606"/>
              <a:ext cx="1408" cy="338"/>
            </a:xfrm>
            <a:prstGeom prst="rect">
              <a:avLst/>
            </a:prstGeom>
            <a:noFill/>
          </p:spPr>
          <p:txBody>
            <a:bodyPr wrap="square" rtlCol="0">
              <a:noAutofit/>
            </a:bodyPr>
            <a:p>
              <a:pPr algn="ctr"/>
              <a:r>
                <a:rPr lang="zh-CN" altLang="en-US" sz="1200" b="1"/>
                <a:t>生成回答</a:t>
              </a:r>
              <a:endParaRPr lang="zh-CN" altLang="en-US" sz="1200" b="1"/>
            </a:p>
          </p:txBody>
        </p:sp>
        <p:sp>
          <p:nvSpPr>
            <p:cNvPr id="46" name="矩形 45"/>
            <p:cNvSpPr/>
            <p:nvPr>
              <p:custDataLst>
                <p:tags r:id="rId8"/>
              </p:custDataLst>
            </p:nvPr>
          </p:nvSpPr>
          <p:spPr>
            <a:xfrm>
              <a:off x="6516" y="4396"/>
              <a:ext cx="1840" cy="981"/>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800" b="1">
                  <a:solidFill>
                    <a:schemeClr val="tx1"/>
                  </a:solidFill>
                </a:rPr>
                <a:t>早期乳腺癌多以乳房肿块、溢液等为主，以质硬、边缘不规则等表现最常见</a:t>
              </a:r>
              <a:r>
                <a:rPr lang="en-US" altLang="zh-CN" sz="800" b="1">
                  <a:solidFill>
                    <a:schemeClr val="tx1"/>
                  </a:solidFill>
                </a:rPr>
                <a:t>...</a:t>
              </a:r>
              <a:endParaRPr lang="en-US" altLang="zh-CN" sz="800" b="1">
                <a:solidFill>
                  <a:schemeClr val="tx1"/>
                </a:solidFill>
              </a:endParaRPr>
            </a:p>
          </p:txBody>
        </p:sp>
        <p:pic>
          <p:nvPicPr>
            <p:cNvPr id="47" name="图片 46"/>
            <p:cNvPicPr>
              <a:picLocks noChangeAspect="1"/>
            </p:cNvPicPr>
            <p:nvPr>
              <p:custDataLst>
                <p:tags r:id="rId9"/>
              </p:custDataLst>
            </p:nvPr>
          </p:nvPicPr>
          <p:blipFill>
            <a:blip r:embed="rId10"/>
            <a:stretch>
              <a:fillRect/>
            </a:stretch>
          </p:blipFill>
          <p:spPr>
            <a:xfrm>
              <a:off x="12887" y="3860"/>
              <a:ext cx="1957" cy="2245"/>
            </a:xfrm>
            <a:prstGeom prst="rect">
              <a:avLst/>
            </a:prstGeom>
          </p:spPr>
        </p:pic>
        <p:sp>
          <p:nvSpPr>
            <p:cNvPr id="48" name="文本框 47"/>
            <p:cNvSpPr txBox="1"/>
            <p:nvPr>
              <p:custDataLst>
                <p:tags r:id="rId11"/>
              </p:custDataLst>
            </p:nvPr>
          </p:nvSpPr>
          <p:spPr>
            <a:xfrm>
              <a:off x="12603" y="5910"/>
              <a:ext cx="2843" cy="486"/>
            </a:xfrm>
            <a:prstGeom prst="rect">
              <a:avLst/>
            </a:prstGeom>
            <a:noFill/>
          </p:spPr>
          <p:txBody>
            <a:bodyPr wrap="square" rtlCol="0">
              <a:spAutoFit/>
            </a:bodyPr>
            <a:p>
              <a:r>
                <a:rPr lang="zh-CN" altLang="en-US" sz="1200" b="1"/>
                <a:t>医学书籍</a:t>
              </a:r>
              <a:r>
                <a:rPr lang="en-US" altLang="zh-CN" sz="1200" b="1"/>
                <a:t>, </a:t>
              </a:r>
              <a:r>
                <a:rPr lang="zh-CN" altLang="en-US" sz="1200" b="1"/>
                <a:t>医院历史病历</a:t>
              </a:r>
              <a:r>
                <a:rPr lang="en-US" altLang="zh-CN" sz="1200" b="1"/>
                <a:t>, </a:t>
              </a:r>
              <a:r>
                <a:rPr lang="zh-CN" altLang="en-US" sz="1200" b="1"/>
                <a:t>医院积累信息库</a:t>
              </a:r>
              <a:endParaRPr lang="zh-CN" altLang="en-US" sz="1200" b="1"/>
            </a:p>
          </p:txBody>
        </p:sp>
        <p:cxnSp>
          <p:nvCxnSpPr>
            <p:cNvPr id="49" name="直接箭头连接符 48"/>
            <p:cNvCxnSpPr/>
            <p:nvPr>
              <p:custDataLst>
                <p:tags r:id="rId12"/>
              </p:custDataLst>
            </p:nvPr>
          </p:nvCxnSpPr>
          <p:spPr>
            <a:xfrm flipH="1" flipV="1">
              <a:off x="10919" y="5594"/>
              <a:ext cx="1761" cy="438"/>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custDataLst>
                <p:tags r:id="rId13"/>
              </p:custDataLst>
            </p:nvPr>
          </p:nvCxnSpPr>
          <p:spPr>
            <a:xfrm flipH="1">
              <a:off x="10975" y="5370"/>
              <a:ext cx="1912"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custDataLst>
                <p:tags r:id="rId14"/>
              </p:custDataLst>
            </p:nvPr>
          </p:nvSpPr>
          <p:spPr>
            <a:xfrm>
              <a:off x="10919" y="4606"/>
              <a:ext cx="1932" cy="486"/>
            </a:xfrm>
            <a:prstGeom prst="rect">
              <a:avLst/>
            </a:prstGeom>
            <a:noFill/>
          </p:spPr>
          <p:txBody>
            <a:bodyPr wrap="square" rtlCol="0">
              <a:spAutoFit/>
            </a:bodyPr>
            <a:p>
              <a:pPr algn="ctr"/>
              <a:r>
                <a:rPr lang="zh-CN" altLang="en-US" sz="1200" b="1"/>
                <a:t>Elasticsearch检索</a:t>
              </a:r>
              <a:endParaRPr lang="zh-CN" altLang="en-US" sz="1200" b="1"/>
            </a:p>
          </p:txBody>
        </p:sp>
        <p:sp>
          <p:nvSpPr>
            <p:cNvPr id="52" name="文本框 51"/>
            <p:cNvSpPr txBox="1"/>
            <p:nvPr>
              <p:custDataLst>
                <p:tags r:id="rId15"/>
              </p:custDataLst>
            </p:nvPr>
          </p:nvSpPr>
          <p:spPr>
            <a:xfrm rot="840000">
              <a:off x="11330" y="6075"/>
              <a:ext cx="1408" cy="338"/>
            </a:xfrm>
            <a:prstGeom prst="rect">
              <a:avLst/>
            </a:prstGeom>
            <a:noFill/>
          </p:spPr>
          <p:txBody>
            <a:bodyPr wrap="square" rtlCol="0">
              <a:noAutofit/>
            </a:bodyPr>
            <a:p>
              <a:pPr algn="ctr"/>
              <a:r>
                <a:rPr lang="zh-CN" altLang="en-US" sz="1200" b="1"/>
                <a:t>向量检索</a:t>
              </a:r>
              <a:endParaRPr lang="zh-CN" altLang="en-US" sz="1200" b="1"/>
            </a:p>
          </p:txBody>
        </p:sp>
        <p:pic>
          <p:nvPicPr>
            <p:cNvPr id="53" name="图片 52"/>
            <p:cNvPicPr>
              <a:picLocks noChangeAspect="1"/>
            </p:cNvPicPr>
            <p:nvPr>
              <p:custDataLst>
                <p:tags r:id="rId16"/>
              </p:custDataLst>
            </p:nvPr>
          </p:nvPicPr>
          <p:blipFill>
            <a:blip r:embed="rId17"/>
            <a:stretch>
              <a:fillRect/>
            </a:stretch>
          </p:blipFill>
          <p:spPr>
            <a:xfrm>
              <a:off x="10199" y="4910"/>
              <a:ext cx="776" cy="684"/>
            </a:xfrm>
            <a:prstGeom prst="rect">
              <a:avLst/>
            </a:prstGeom>
          </p:spPr>
        </p:pic>
        <p:pic>
          <p:nvPicPr>
            <p:cNvPr id="54" name="图片 53"/>
            <p:cNvPicPr>
              <a:picLocks noChangeAspect="1"/>
            </p:cNvPicPr>
            <p:nvPr>
              <p:custDataLst>
                <p:tags r:id="rId18"/>
              </p:custDataLst>
            </p:nvPr>
          </p:nvPicPr>
          <p:blipFill>
            <a:blip r:embed="rId19"/>
            <a:stretch>
              <a:fillRect/>
            </a:stretch>
          </p:blipFill>
          <p:spPr>
            <a:xfrm>
              <a:off x="10370" y="5882"/>
              <a:ext cx="560" cy="834"/>
            </a:xfrm>
            <a:prstGeom prst="rect">
              <a:avLst/>
            </a:prstGeom>
          </p:spPr>
        </p:pic>
        <p:cxnSp>
          <p:nvCxnSpPr>
            <p:cNvPr id="55" name="直接箭头连接符 54"/>
            <p:cNvCxnSpPr/>
            <p:nvPr>
              <p:custDataLst>
                <p:tags r:id="rId20"/>
              </p:custDataLst>
            </p:nvPr>
          </p:nvCxnSpPr>
          <p:spPr>
            <a:xfrm flipH="1">
              <a:off x="10632" y="5556"/>
              <a:ext cx="2" cy="326"/>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6" name="直接箭头连接符 55"/>
            <p:cNvCxnSpPr/>
            <p:nvPr>
              <p:custDataLst>
                <p:tags r:id="rId21"/>
              </p:custDataLst>
            </p:nvPr>
          </p:nvCxnSpPr>
          <p:spPr>
            <a:xfrm>
              <a:off x="7392" y="5489"/>
              <a:ext cx="0" cy="517"/>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custDataLst>
                <p:tags r:id="rId22"/>
              </p:custDataLst>
            </p:nvPr>
          </p:nvCxnSpPr>
          <p:spPr>
            <a:xfrm flipH="1" flipV="1">
              <a:off x="8517" y="5365"/>
              <a:ext cx="1838" cy="582"/>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58" name="图片 57" descr="User"/>
            <p:cNvPicPr>
              <a:picLocks noChangeAspect="1"/>
            </p:cNvPicPr>
            <p:nvPr>
              <p:custDataLst>
                <p:tags r:id="rId23"/>
              </p:custDataLst>
            </p:nvPr>
          </p:nvPicPr>
          <p:blipFill>
            <a:blip r:embed="rId24"/>
            <a:stretch>
              <a:fillRect/>
            </a:stretch>
          </p:blipFill>
          <p:spPr>
            <a:xfrm>
              <a:off x="7122" y="6050"/>
              <a:ext cx="539" cy="539"/>
            </a:xfrm>
            <a:prstGeom prst="rect">
              <a:avLst/>
            </a:prstGeom>
          </p:spPr>
        </p:pic>
        <p:sp>
          <p:nvSpPr>
            <p:cNvPr id="59" name="文本框 58"/>
            <p:cNvSpPr txBox="1"/>
            <p:nvPr>
              <p:custDataLst>
                <p:tags r:id="rId25"/>
              </p:custDataLst>
            </p:nvPr>
          </p:nvSpPr>
          <p:spPr>
            <a:xfrm rot="1020000">
              <a:off x="8674" y="5199"/>
              <a:ext cx="1807" cy="408"/>
            </a:xfrm>
            <a:prstGeom prst="rect">
              <a:avLst/>
            </a:prstGeom>
            <a:noFill/>
          </p:spPr>
          <p:txBody>
            <a:bodyPr wrap="square" rtlCol="0">
              <a:noAutofit/>
            </a:bodyPr>
            <a:p>
              <a:pPr algn="ctr"/>
              <a:r>
                <a:rPr lang="zh-CN" altLang="en-US" sz="1200" b="1">
                  <a:solidFill>
                    <a:srgbClr val="00B050"/>
                  </a:solidFill>
                </a:rPr>
                <a:t>支持</a:t>
              </a:r>
              <a:r>
                <a:rPr lang="en-US" altLang="zh-CN" sz="1200" b="1">
                  <a:solidFill>
                    <a:srgbClr val="00B050"/>
                  </a:solidFill>
                </a:rPr>
                <a:t>? </a:t>
              </a:r>
              <a:r>
                <a:rPr lang="zh-CN" altLang="en-US" sz="1200" b="1">
                  <a:solidFill>
                    <a:srgbClr val="FF0000"/>
                  </a:solidFill>
                </a:rPr>
                <a:t>拒绝</a:t>
              </a:r>
              <a:r>
                <a:rPr lang="en-US" altLang="zh-CN" sz="1200" b="1">
                  <a:solidFill>
                    <a:srgbClr val="FF0000"/>
                  </a:solidFill>
                </a:rPr>
                <a:t>?</a:t>
              </a:r>
              <a:endParaRPr lang="en-US" altLang="zh-CN" sz="1200" b="1">
                <a:solidFill>
                  <a:srgbClr val="FF0000"/>
                </a:solidFill>
              </a:endParaRPr>
            </a:p>
          </p:txBody>
        </p:sp>
        <p:sp>
          <p:nvSpPr>
            <p:cNvPr id="60" name="文本框 59"/>
            <p:cNvSpPr txBox="1"/>
            <p:nvPr>
              <p:custDataLst>
                <p:tags r:id="rId26"/>
              </p:custDataLst>
            </p:nvPr>
          </p:nvSpPr>
          <p:spPr>
            <a:xfrm>
              <a:off x="7392" y="5429"/>
              <a:ext cx="1387" cy="259"/>
            </a:xfrm>
            <a:prstGeom prst="rect">
              <a:avLst/>
            </a:prstGeom>
            <a:noFill/>
          </p:spPr>
          <p:txBody>
            <a:bodyPr wrap="square" rtlCol="0">
              <a:spAutoFit/>
            </a:bodyPr>
            <a:p>
              <a:pPr algn="l"/>
              <a:r>
                <a:rPr lang="zh-CN" altLang="en-US" sz="1000" b="1">
                  <a:solidFill>
                    <a:srgbClr val="00B050"/>
                  </a:solidFill>
                </a:rPr>
                <a:t>支持</a:t>
              </a:r>
              <a:endParaRPr lang="zh-CN" altLang="en-US" sz="1000" b="1">
                <a:solidFill>
                  <a:srgbClr val="00B050"/>
                </a:solidFill>
              </a:endParaRPr>
            </a:p>
          </p:txBody>
        </p:sp>
        <p:cxnSp>
          <p:nvCxnSpPr>
            <p:cNvPr id="63" name="直接箭头连接符 62"/>
            <p:cNvCxnSpPr/>
            <p:nvPr>
              <p:custDataLst>
                <p:tags r:id="rId27"/>
              </p:custDataLst>
            </p:nvPr>
          </p:nvCxnSpPr>
          <p:spPr>
            <a:xfrm>
              <a:off x="8689" y="4606"/>
              <a:ext cx="4321"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0"/>
          </p:nvPr>
        </p:nvSpPr>
        <p:spPr/>
        <p:txBody>
          <a:bodyPr/>
          <a:lstStyle/>
          <a:p>
            <a:r>
              <a:rPr kumimoji="1" lang="zh-CN" altLang="en-US" dirty="0"/>
              <a:t>项目创新性</a:t>
            </a: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项目创新性</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03</a:t>
            </a:r>
            <a:endParaRPr kumimoji="1" lang="zh-CN" altLang="en-US" dirty="0"/>
          </a:p>
        </p:txBody>
      </p:sp>
      <p:sp>
        <p:nvSpPr>
          <p:cNvPr id="3" name="标题 1"/>
          <p:cNvSpPr>
            <a:spLocks noGrp="1"/>
          </p:cNvSpPr>
          <p:nvPr>
            <p:custDataLst>
              <p:tags r:id="rId1"/>
            </p:custDataLst>
          </p:nvPr>
        </p:nvSpPr>
        <p:spPr>
          <a:xfrm>
            <a:off x="4408170" y="278130"/>
            <a:ext cx="6947535" cy="708660"/>
          </a:xfrm>
          <a:prstGeom prst="rect">
            <a:avLst/>
          </a:prstGeom>
        </p:spPr>
        <p:txBody>
          <a:bodyPr anchor="t"/>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kumimoji="1" lang="zh-CN" altLang="en-US" dirty="0"/>
              <a:t>模型</a:t>
            </a:r>
            <a:endParaRPr lang="zh-CN" altLang="en-US" dirty="0"/>
          </a:p>
        </p:txBody>
      </p:sp>
      <p:grpSp>
        <p:nvGrpSpPr>
          <p:cNvPr id="98" name="组合 97"/>
          <p:cNvGrpSpPr/>
          <p:nvPr/>
        </p:nvGrpSpPr>
        <p:grpSpPr>
          <a:xfrm>
            <a:off x="451834" y="1093675"/>
            <a:ext cx="10842513" cy="4846027"/>
            <a:chOff x="532221" y="1695450"/>
            <a:chExt cx="9297035" cy="3725545"/>
          </a:xfrm>
        </p:grpSpPr>
        <p:pic>
          <p:nvPicPr>
            <p:cNvPr id="88" name="图片 87"/>
            <p:cNvPicPr>
              <a:picLocks noChangeAspect="1"/>
            </p:cNvPicPr>
            <p:nvPr>
              <p:custDataLst>
                <p:tags r:id="rId2"/>
              </p:custDataLst>
            </p:nvPr>
          </p:nvPicPr>
          <p:blipFill>
            <a:blip r:embed="rId3"/>
            <a:stretch>
              <a:fillRect/>
            </a:stretch>
          </p:blipFill>
          <p:spPr>
            <a:xfrm>
              <a:off x="6265636" y="1695450"/>
              <a:ext cx="3563620" cy="3467100"/>
            </a:xfrm>
            <a:prstGeom prst="rect">
              <a:avLst/>
            </a:prstGeom>
          </p:spPr>
        </p:pic>
        <p:sp>
          <p:nvSpPr>
            <p:cNvPr id="89" name="文本框 88"/>
            <p:cNvSpPr txBox="1"/>
            <p:nvPr>
              <p:custDataLst>
                <p:tags r:id="rId4"/>
              </p:custDataLst>
            </p:nvPr>
          </p:nvSpPr>
          <p:spPr>
            <a:xfrm>
              <a:off x="6572341" y="5145405"/>
              <a:ext cx="3044825" cy="275590"/>
            </a:xfrm>
            <a:prstGeom prst="rect">
              <a:avLst/>
            </a:prstGeom>
            <a:noFill/>
          </p:spPr>
          <p:txBody>
            <a:bodyPr wrap="square" rtlCol="0">
              <a:spAutoFit/>
            </a:bodyPr>
            <a:lstStyle/>
            <a:p>
              <a:pPr algn="ctr"/>
              <a:r>
                <a:rPr lang="zh-CN" altLang="en-US" sz="1200"/>
                <a:t>在</a:t>
              </a:r>
              <a:r>
                <a:rPr lang="en-US" altLang="zh-CN" sz="1200"/>
                <a:t>CMB</a:t>
              </a:r>
              <a:r>
                <a:rPr lang="zh-CN" altLang="en-US" sz="1200"/>
                <a:t>上的评测结果</a:t>
              </a:r>
              <a:r>
                <a:rPr lang="en-US" altLang="zh-CN" sz="1200"/>
                <a:t> (Zero-Shot)</a:t>
              </a:r>
              <a:endParaRPr lang="en-US" altLang="zh-CN" sz="1200"/>
            </a:p>
          </p:txBody>
        </p:sp>
        <p:pic>
          <p:nvPicPr>
            <p:cNvPr id="90" name="图片 89"/>
            <p:cNvPicPr>
              <a:picLocks noChangeAspect="1"/>
            </p:cNvPicPr>
            <p:nvPr>
              <p:custDataLst>
                <p:tags r:id="rId5"/>
              </p:custDataLst>
            </p:nvPr>
          </p:nvPicPr>
          <p:blipFill>
            <a:blip r:embed="rId6"/>
            <a:stretch>
              <a:fillRect/>
            </a:stretch>
          </p:blipFill>
          <p:spPr>
            <a:xfrm>
              <a:off x="3924391" y="1695450"/>
              <a:ext cx="2341245" cy="3467100"/>
            </a:xfrm>
            <a:prstGeom prst="rect">
              <a:avLst/>
            </a:prstGeom>
          </p:spPr>
        </p:pic>
        <p:sp>
          <p:nvSpPr>
            <p:cNvPr id="91" name="文本框 90"/>
            <p:cNvSpPr txBox="1"/>
            <p:nvPr>
              <p:custDataLst>
                <p:tags r:id="rId7"/>
              </p:custDataLst>
            </p:nvPr>
          </p:nvSpPr>
          <p:spPr>
            <a:xfrm>
              <a:off x="3572601" y="5145405"/>
              <a:ext cx="3044825" cy="275590"/>
            </a:xfrm>
            <a:prstGeom prst="rect">
              <a:avLst/>
            </a:prstGeom>
            <a:noFill/>
          </p:spPr>
          <p:txBody>
            <a:bodyPr wrap="square" rtlCol="0">
              <a:spAutoFit/>
            </a:bodyPr>
            <a:lstStyle/>
            <a:p>
              <a:pPr algn="ctr"/>
              <a:r>
                <a:rPr lang="en-US" sz="1200"/>
                <a:t>LLM</a:t>
              </a:r>
              <a:r>
                <a:rPr lang="zh-CN" altLang="en-US" sz="1200"/>
                <a:t>无幻觉率对比</a:t>
              </a:r>
              <a:endParaRPr lang="zh-CN" altLang="en-US" sz="1200"/>
            </a:p>
          </p:txBody>
        </p:sp>
        <p:pic>
          <p:nvPicPr>
            <p:cNvPr id="92" name="图片 91"/>
            <p:cNvPicPr>
              <a:picLocks noChangeAspect="1"/>
            </p:cNvPicPr>
            <p:nvPr>
              <p:custDataLst>
                <p:tags r:id="rId8"/>
              </p:custDataLst>
            </p:nvPr>
          </p:nvPicPr>
          <p:blipFill>
            <a:blip r:embed="rId9"/>
            <a:stretch>
              <a:fillRect/>
            </a:stretch>
          </p:blipFill>
          <p:spPr>
            <a:xfrm>
              <a:off x="753835" y="3916680"/>
              <a:ext cx="2941320" cy="1245870"/>
            </a:xfrm>
            <a:prstGeom prst="rect">
              <a:avLst/>
            </a:prstGeom>
          </p:spPr>
        </p:pic>
        <p:sp>
          <p:nvSpPr>
            <p:cNvPr id="93" name="文本框 92"/>
            <p:cNvSpPr txBox="1"/>
            <p:nvPr>
              <p:custDataLst>
                <p:tags r:id="rId10"/>
              </p:custDataLst>
            </p:nvPr>
          </p:nvSpPr>
          <p:spPr>
            <a:xfrm>
              <a:off x="651085" y="5145405"/>
              <a:ext cx="3044825" cy="275590"/>
            </a:xfrm>
            <a:prstGeom prst="rect">
              <a:avLst/>
            </a:prstGeom>
            <a:noFill/>
          </p:spPr>
          <p:txBody>
            <a:bodyPr wrap="square" rtlCol="0">
              <a:spAutoFit/>
            </a:bodyPr>
            <a:lstStyle/>
            <a:p>
              <a:pPr algn="ctr"/>
              <a:r>
                <a:rPr lang="en-US" sz="1200" dirty="0"/>
                <a:t>Baichuan2</a:t>
              </a:r>
              <a:r>
                <a:rPr lang="zh-CN" altLang="en-US" sz="1200" dirty="0"/>
                <a:t>在推理时显存占用</a:t>
              </a:r>
              <a:endParaRPr lang="zh-CN" altLang="en-US" sz="1200" dirty="0"/>
            </a:p>
          </p:txBody>
        </p:sp>
        <p:cxnSp>
          <p:nvCxnSpPr>
            <p:cNvPr id="94" name="直接连接符 93"/>
            <p:cNvCxnSpPr/>
            <p:nvPr>
              <p:custDataLst>
                <p:tags r:id="rId11"/>
              </p:custDataLst>
            </p:nvPr>
          </p:nvCxnSpPr>
          <p:spPr>
            <a:xfrm>
              <a:off x="3902166" y="1752600"/>
              <a:ext cx="5080" cy="3588385"/>
            </a:xfrm>
            <a:prstGeom prst="line">
              <a:avLst/>
            </a:prstGeom>
            <a:ln w="12700"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95" name="直接连接符 94"/>
            <p:cNvCxnSpPr/>
            <p:nvPr>
              <p:custDataLst>
                <p:tags r:id="rId12"/>
              </p:custDataLst>
            </p:nvPr>
          </p:nvCxnSpPr>
          <p:spPr>
            <a:xfrm>
              <a:off x="6275796" y="1766570"/>
              <a:ext cx="0" cy="3616960"/>
            </a:xfrm>
            <a:prstGeom prst="line">
              <a:avLst/>
            </a:prstGeom>
            <a:ln w="12700"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96" name="文本框 95"/>
            <p:cNvSpPr txBox="1"/>
            <p:nvPr>
              <p:custDataLst>
                <p:tags r:id="rId13"/>
              </p:custDataLst>
            </p:nvPr>
          </p:nvSpPr>
          <p:spPr>
            <a:xfrm>
              <a:off x="532221" y="2006326"/>
              <a:ext cx="3263900" cy="13486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a:t>
              </a:r>
              <a:r>
                <a:rPr lang="zh-CN" altLang="en-US" b="1" dirty="0">
                  <a:solidFill>
                    <a:schemeClr val="tx1"/>
                  </a:solidFill>
                </a:rPr>
                <a:t>推理部署</a:t>
              </a:r>
              <a:r>
                <a:rPr lang="zh-CN" altLang="en-US" dirty="0"/>
                <a:t>上，</a:t>
              </a:r>
              <a:r>
                <a:rPr lang="en-US" altLang="zh-CN" dirty="0"/>
                <a:t>Baichuan2</a:t>
              </a:r>
              <a:r>
                <a:rPr lang="zh-CN" altLang="en-US" dirty="0"/>
                <a:t>可以在中低端</a:t>
              </a:r>
              <a:r>
                <a:rPr lang="en-US" altLang="zh-CN" dirty="0"/>
                <a:t>GPU</a:t>
              </a:r>
              <a:r>
                <a:rPr lang="zh-CN" altLang="en-US" dirty="0"/>
                <a:t>设备可实现高效推理，满足客制化本地部署需求；</a:t>
              </a:r>
              <a:endParaRPr lang="zh-CN" altLang="en-US" dirty="0"/>
            </a:p>
            <a:p>
              <a:pPr marL="285750" indent="-285750">
                <a:buFont typeface="Arial" panose="020B0604020202020204" pitchFamily="34" charset="0"/>
                <a:buChar char="•"/>
              </a:pPr>
              <a:r>
                <a:rPr lang="zh-CN" altLang="en-US" dirty="0"/>
                <a:t>在</a:t>
              </a:r>
              <a:r>
                <a:rPr lang="zh-CN" altLang="en-US" b="1" dirty="0"/>
                <a:t>性能表现</a:t>
              </a:r>
              <a:r>
                <a:rPr lang="zh-CN" altLang="en-US" dirty="0"/>
                <a:t>上，</a:t>
              </a:r>
              <a:r>
                <a:rPr lang="en-US" altLang="zh-CN" dirty="0"/>
                <a:t>Baichuan2-13B-Chat</a:t>
              </a:r>
              <a:r>
                <a:rPr lang="zh-CN" altLang="en-US" dirty="0"/>
                <a:t>在医学上兼具低幻觉率和优异性能表现</a:t>
              </a:r>
              <a:r>
                <a:rPr lang="zh-CN" altLang="en-US" sz="1600" dirty="0"/>
                <a:t>；</a:t>
              </a:r>
              <a:endParaRPr lang="zh-CN" altLang="en-US" sz="1600" dirty="0"/>
            </a:p>
          </p:txBody>
        </p:sp>
        <p:sp>
          <p:nvSpPr>
            <p:cNvPr id="97" name="文本框 96"/>
            <p:cNvSpPr txBox="1"/>
            <p:nvPr>
              <p:custDataLst>
                <p:tags r:id="rId14"/>
              </p:custDataLst>
            </p:nvPr>
          </p:nvSpPr>
          <p:spPr>
            <a:xfrm>
              <a:off x="652871" y="3394565"/>
              <a:ext cx="3143250" cy="521970"/>
            </a:xfrm>
            <a:prstGeom prst="rect">
              <a:avLst/>
            </a:prstGeom>
            <a:noFill/>
          </p:spPr>
          <p:txBody>
            <a:bodyPr wrap="square" rtlCol="0">
              <a:spAutoFit/>
            </a:bodyPr>
            <a:lstStyle/>
            <a:p>
              <a:r>
                <a:rPr lang="en-US" altLang="zh-CN" sz="1200" b="1" dirty="0"/>
                <a:t>Baichuan2-13B-Chat</a:t>
              </a:r>
              <a:r>
                <a:rPr lang="zh-CN" altLang="en-US" sz="1200" dirty="0"/>
                <a:t>是当前开源模型中做医学</a:t>
              </a:r>
              <a:r>
                <a:rPr lang="en-US" altLang="zh-CN" sz="1200" dirty="0"/>
                <a:t>LLM</a:t>
              </a:r>
              <a:r>
                <a:rPr lang="zh-CN" altLang="en-US" sz="1200" dirty="0"/>
                <a:t>的</a:t>
              </a:r>
              <a:r>
                <a:rPr lang="zh-CN" altLang="en-US" sz="1600" dirty="0">
                  <a:solidFill>
                    <a:srgbClr val="FF0000"/>
                  </a:solidFill>
                </a:rPr>
                <a:t>最优</a:t>
              </a:r>
              <a:r>
                <a:rPr lang="zh-CN" altLang="en-US" sz="1200" dirty="0"/>
                <a:t>选择！</a:t>
              </a:r>
              <a:endParaRPr lang="en-US" altLang="zh-CN" sz="1200" dirty="0"/>
            </a:p>
          </p:txBody>
        </p:sp>
      </p:grpSp>
      <p:sp>
        <p:nvSpPr>
          <p:cNvPr id="2" name="矩形 1"/>
          <p:cNvSpPr/>
          <p:nvPr/>
        </p:nvSpPr>
        <p:spPr>
          <a:xfrm>
            <a:off x="7211695" y="4652645"/>
            <a:ext cx="4043045" cy="3187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
        <p:nvSpPr>
          <p:cNvPr id="4" name="矩形 3"/>
          <p:cNvSpPr/>
          <p:nvPr>
            <p:custDataLst>
              <p:tags r:id="rId15"/>
            </p:custDataLst>
          </p:nvPr>
        </p:nvSpPr>
        <p:spPr>
          <a:xfrm>
            <a:off x="7194550" y="3188970"/>
            <a:ext cx="4043045" cy="3187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
        <p:nvSpPr>
          <p:cNvPr id="5" name="矩形 4"/>
          <p:cNvSpPr/>
          <p:nvPr>
            <p:custDataLst>
              <p:tags r:id="rId16"/>
            </p:custDataLst>
          </p:nvPr>
        </p:nvSpPr>
        <p:spPr>
          <a:xfrm>
            <a:off x="7194550" y="2586355"/>
            <a:ext cx="4043045" cy="3187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
        <p:nvSpPr>
          <p:cNvPr id="8" name="矩形 7"/>
          <p:cNvSpPr/>
          <p:nvPr>
            <p:custDataLst>
              <p:tags r:id="rId17"/>
            </p:custDataLst>
          </p:nvPr>
        </p:nvSpPr>
        <p:spPr>
          <a:xfrm>
            <a:off x="7194550" y="1983740"/>
            <a:ext cx="4043045" cy="3187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项目创新性</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03</a:t>
            </a:r>
            <a:endParaRPr kumimoji="1" lang="zh-CN" altLang="en-US" dirty="0"/>
          </a:p>
        </p:txBody>
      </p:sp>
      <p:sp>
        <p:nvSpPr>
          <p:cNvPr id="29" name="文本框 28"/>
          <p:cNvSpPr txBox="1"/>
          <p:nvPr>
            <p:custDataLst>
              <p:tags r:id="rId1"/>
            </p:custDataLst>
          </p:nvPr>
        </p:nvSpPr>
        <p:spPr>
          <a:xfrm>
            <a:off x="596900" y="1376045"/>
            <a:ext cx="4646295" cy="1203960"/>
          </a:xfrm>
          <a:prstGeom prst="rect">
            <a:avLst/>
          </a:prstGeom>
          <a:noFill/>
          <a:ln>
            <a:solidFill>
              <a:schemeClr val="tx1"/>
            </a:solidFill>
            <a:prstDash val="sysDash"/>
          </a:ln>
        </p:spPr>
        <p:txBody>
          <a:bodyPr wrap="square" rtlCol="0">
            <a:noAutofit/>
          </a:bodyPr>
          <a:lstStyle/>
          <a:p>
            <a:r>
              <a:rPr lang="zh-CN" altLang="en-US" sz="2400"/>
              <a:t>优化传统</a:t>
            </a:r>
            <a:r>
              <a:rPr lang="en-US" altLang="zh-CN" sz="2400"/>
              <a:t>LLM</a:t>
            </a:r>
            <a:r>
              <a:rPr lang="zh-CN" altLang="en-US" sz="2400"/>
              <a:t>与</a:t>
            </a:r>
            <a:r>
              <a:rPr lang="en-US" altLang="zh-CN" sz="2400"/>
              <a:t>RAG</a:t>
            </a:r>
            <a:r>
              <a:rPr lang="zh-CN" altLang="en-US" sz="2400"/>
              <a:t>结合方法，</a:t>
            </a:r>
            <a:r>
              <a:rPr lang="zh-CN" altLang="en-US" sz="2400">
                <a:solidFill>
                  <a:srgbClr val="FF0000"/>
                </a:solidFill>
              </a:rPr>
              <a:t>实现双检索和精粗排</a:t>
            </a:r>
            <a:r>
              <a:rPr lang="zh-CN" altLang="en-US" sz="2400"/>
              <a:t>，显著减轻医疗</a:t>
            </a:r>
            <a:r>
              <a:rPr lang="en-US" altLang="zh-CN" sz="2400"/>
              <a:t>LLM</a:t>
            </a:r>
            <a:r>
              <a:rPr lang="zh-CN" altLang="en-US" sz="2400"/>
              <a:t>幻觉，提升知识召回率；</a:t>
            </a:r>
            <a:endParaRPr lang="zh-CN" altLang="en-US" sz="2400"/>
          </a:p>
        </p:txBody>
      </p:sp>
      <p:pic>
        <p:nvPicPr>
          <p:cNvPr id="2" name="图片 1"/>
          <p:cNvPicPr>
            <a:picLocks noChangeAspect="1"/>
          </p:cNvPicPr>
          <p:nvPr/>
        </p:nvPicPr>
        <p:blipFill>
          <a:blip r:embed="rId2"/>
          <a:srcRect/>
          <a:stretch>
            <a:fillRect/>
          </a:stretch>
        </p:blipFill>
        <p:spPr>
          <a:xfrm>
            <a:off x="5935345" y="278130"/>
            <a:ext cx="5089525" cy="5567680"/>
          </a:xfrm>
          <a:prstGeom prst="rect">
            <a:avLst/>
          </a:prstGeom>
        </p:spPr>
      </p:pic>
      <p:sp>
        <p:nvSpPr>
          <p:cNvPr id="3" name="文本框 2"/>
          <p:cNvSpPr txBox="1"/>
          <p:nvPr>
            <p:custDataLst>
              <p:tags r:id="rId3"/>
            </p:custDataLst>
          </p:nvPr>
        </p:nvSpPr>
        <p:spPr>
          <a:xfrm>
            <a:off x="596900" y="3550920"/>
            <a:ext cx="4646930" cy="1239520"/>
          </a:xfrm>
          <a:prstGeom prst="rect">
            <a:avLst/>
          </a:prstGeom>
          <a:noFill/>
          <a:ln>
            <a:solidFill>
              <a:schemeClr val="tx1"/>
            </a:solidFill>
            <a:prstDash val="sysDash"/>
          </a:ln>
        </p:spPr>
        <p:txBody>
          <a:bodyPr wrap="square" rtlCol="0">
            <a:noAutofit/>
          </a:bodyPr>
          <a:p>
            <a:pPr algn="l">
              <a:buClrTx/>
              <a:buSzTx/>
              <a:buFontTx/>
            </a:pPr>
            <a:r>
              <a:rPr lang="zh-CN" altLang="en-US" sz="2400"/>
              <a:t>训练数据中包含大量中西医知识，模型可以同时理解并解决中医和西医的问题；</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0"/>
          </p:nvPr>
        </p:nvSpPr>
        <p:spPr>
          <a:xfrm>
            <a:off x="3091430" y="3610428"/>
            <a:ext cx="6009141" cy="972457"/>
          </a:xfrm>
        </p:spPr>
        <p:txBody>
          <a:bodyPr/>
          <a:lstStyle/>
          <a:p>
            <a:r>
              <a:rPr kumimoji="1" lang="zh-CN" altLang="en-US" dirty="0"/>
              <a:t>临床及应用价值分析</a:t>
            </a: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临床及应用价值分析</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04</a:t>
            </a:r>
            <a:endParaRPr kumimoji="1" lang="zh-CN" altLang="en-US" dirty="0"/>
          </a:p>
        </p:txBody>
      </p:sp>
      <p:sp>
        <p:nvSpPr>
          <p:cNvPr id="3" name="标题 1"/>
          <p:cNvSpPr>
            <a:spLocks noGrp="1"/>
          </p:cNvSpPr>
          <p:nvPr>
            <p:custDataLst>
              <p:tags r:id="rId1"/>
            </p:custDataLst>
          </p:nvPr>
        </p:nvSpPr>
        <p:spPr>
          <a:xfrm>
            <a:off x="9891395" y="307340"/>
            <a:ext cx="1974215" cy="708660"/>
          </a:xfrm>
          <a:prstGeom prst="rect">
            <a:avLst/>
          </a:prstGeom>
        </p:spPr>
        <p:txBody>
          <a:bodyPr anchor="t"/>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zh-CN" altLang="en-US" dirty="0"/>
              <a:t>数据</a:t>
            </a:r>
            <a:endParaRPr lang="zh-CN" altLang="en-US" dirty="0"/>
          </a:p>
        </p:txBody>
      </p:sp>
      <p:sp>
        <p:nvSpPr>
          <p:cNvPr id="5" name="文本框 4"/>
          <p:cNvSpPr txBox="1"/>
          <p:nvPr>
            <p:custDataLst>
              <p:tags r:id="rId2"/>
            </p:custDataLst>
          </p:nvPr>
        </p:nvSpPr>
        <p:spPr>
          <a:xfrm>
            <a:off x="760960" y="1224408"/>
            <a:ext cx="10671349" cy="4523105"/>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4个总计超100GB的中西医预训练语料，包含整理好的中英文txt文档，爬取的中医网站与论坛资料，近700本中医药古籍文本等；</a:t>
            </a: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29个总计超千万条监督微调医学数据，包含单轮对话与多轮对话，使模型拥有指令遵循、多轮交互回答、误导性问答纠正、温情式回答等功能；</a:t>
            </a: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5个总计数十万条RLHF训练数据，每条数据都含有多条可能用于模型生成的答案，将它们进行人为的评级后，分为最终被选择的答案以及被拒绝的答案用于强化训练；</a:t>
            </a: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1个总计60条由ChatGPT蒸馏而来的医院导诊示例数据，用于指导模型各个科室所负责的疾病内容，完成后续导诊功能的需求。</a:t>
            </a: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目前已经进行合作并且得到数据支持：</a:t>
            </a: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000000"/>
                </a:solidFill>
                <a:effectLst/>
                <a:uLnTx/>
                <a:uFillTx/>
                <a:latin typeface="Arial" panose="020B0604020202020204"/>
                <a:ea typeface="黑体" panose="02010609060101010101" charset="-122"/>
                <a:sym typeface="+mn-ea"/>
              </a:rPr>
              <a:t>长沙市中心医院</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b="1" noProof="0" dirty="0">
                <a:ln>
                  <a:noFill/>
                </a:ln>
                <a:solidFill>
                  <a:srgbClr val="000000"/>
                </a:solidFill>
                <a:effectLst/>
                <a:uLnTx/>
                <a:uFillTx/>
                <a:latin typeface="Arial" panose="020B0604020202020204"/>
                <a:ea typeface="黑体" panose="02010609060101010101" charset="-122"/>
                <a:sym typeface="+mn-ea"/>
              </a:rPr>
              <a:t>科室导诊信息</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noProof="0" dirty="0">
                <a:ln>
                  <a:noFill/>
                </a:ln>
                <a:solidFill>
                  <a:srgbClr val="000000"/>
                </a:solidFill>
                <a:effectLst/>
                <a:uLnTx/>
                <a:uFillTx/>
                <a:latin typeface="Arial" panose="020B0604020202020204"/>
                <a:ea typeface="黑体" panose="02010609060101010101" charset="-122"/>
                <a:sym typeface="+mn-ea"/>
              </a:rPr>
              <a:t>、</a:t>
            </a:r>
            <a:r>
              <a:rPr lang="zh-CN" altLang="en-US" noProof="0" dirty="0">
                <a:ln>
                  <a:noFill/>
                </a:ln>
                <a:solidFill>
                  <a:srgbClr val="000000"/>
                </a:solidFill>
                <a:effectLst/>
                <a:uLnTx/>
                <a:uFillTx/>
                <a:latin typeface="Arial" panose="020B0604020202020204"/>
                <a:ea typeface="黑体" panose="02010609060101010101" charset="-122"/>
                <a:sym typeface="+mn-ea"/>
              </a:rPr>
              <a:t>浙江省肿瘤医院</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b="1" noProof="0" dirty="0">
                <a:ln>
                  <a:noFill/>
                </a:ln>
                <a:solidFill>
                  <a:srgbClr val="000000"/>
                </a:solidFill>
                <a:effectLst/>
                <a:uLnTx/>
                <a:uFillTx/>
                <a:latin typeface="Arial" panose="020B0604020202020204"/>
                <a:ea typeface="黑体" panose="02010609060101010101" charset="-122"/>
                <a:sym typeface="+mn-ea"/>
              </a:rPr>
              <a:t>肿瘤医学语料、医院各科室问答语料、护理书籍（护理科手册）</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noProof="0" dirty="0">
                <a:ln>
                  <a:noFill/>
                </a:ln>
                <a:solidFill>
                  <a:srgbClr val="000000"/>
                </a:solidFill>
                <a:effectLst/>
                <a:uLnTx/>
                <a:uFillTx/>
                <a:latin typeface="Arial" panose="020B0604020202020204"/>
                <a:ea typeface="黑体" panose="02010609060101010101" charset="-122"/>
                <a:sym typeface="+mn-ea"/>
              </a:rPr>
              <a:t>、西湖大学附属医院</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b="1" noProof="0" dirty="0">
                <a:ln>
                  <a:noFill/>
                </a:ln>
                <a:solidFill>
                  <a:srgbClr val="000000"/>
                </a:solidFill>
                <a:effectLst/>
                <a:uLnTx/>
                <a:uFillTx/>
                <a:latin typeface="Arial" panose="020B0604020202020204"/>
                <a:ea typeface="黑体" panose="02010609060101010101" charset="-122"/>
                <a:sym typeface="+mn-ea"/>
              </a:rPr>
              <a:t>乳腺超声报告</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noProof="0" dirty="0">
                <a:ln>
                  <a:noFill/>
                </a:ln>
                <a:solidFill>
                  <a:srgbClr val="000000"/>
                </a:solidFill>
                <a:effectLst/>
                <a:uLnTx/>
                <a:uFillTx/>
                <a:latin typeface="Arial" panose="020B0604020202020204"/>
                <a:ea typeface="黑体" panose="02010609060101010101" charset="-122"/>
                <a:sym typeface="+mn-ea"/>
              </a:rPr>
              <a:t>、澳门理工护理书院</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b="1" noProof="0" dirty="0">
                <a:ln>
                  <a:noFill/>
                </a:ln>
                <a:solidFill>
                  <a:srgbClr val="000000"/>
                </a:solidFill>
                <a:effectLst/>
                <a:uLnTx/>
                <a:uFillTx/>
                <a:latin typeface="Arial" panose="020B0604020202020204"/>
                <a:ea typeface="黑体" panose="02010609060101010101" charset="-122"/>
                <a:sym typeface="+mn-ea"/>
              </a:rPr>
              <a:t>护理问答</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noProof="0" dirty="0">
                <a:ln>
                  <a:noFill/>
                </a:ln>
                <a:solidFill>
                  <a:srgbClr val="000000"/>
                </a:solidFill>
                <a:effectLst/>
                <a:uLnTx/>
                <a:uFillTx/>
                <a:latin typeface="Arial" panose="020B0604020202020204"/>
                <a:ea typeface="黑体" panose="02010609060101010101" charset="-122"/>
                <a:sym typeface="+mn-ea"/>
              </a:rPr>
              <a:t>、上海长海医院</a:t>
            </a:r>
            <a:r>
              <a:rPr lang="en-US" altLang="zh-CN" noProof="0" dirty="0">
                <a:ln>
                  <a:noFill/>
                </a:ln>
                <a:solidFill>
                  <a:srgbClr val="000000"/>
                </a:solidFill>
                <a:effectLst/>
                <a:uLnTx/>
                <a:uFillTx/>
                <a:latin typeface="Arial" panose="020B0604020202020204"/>
                <a:ea typeface="黑体" panose="02010609060101010101" charset="-122"/>
                <a:sym typeface="+mn-ea"/>
              </a:rPr>
              <a:t>[</a:t>
            </a:r>
            <a:r>
              <a:rPr lang="zh-CN" altLang="en-US" b="1" noProof="0" dirty="0">
                <a:ln>
                  <a:noFill/>
                </a:ln>
                <a:solidFill>
                  <a:srgbClr val="000000"/>
                </a:solidFill>
                <a:effectLst/>
                <a:uLnTx/>
                <a:uFillTx/>
                <a:latin typeface="Arial" panose="020B0604020202020204"/>
                <a:ea typeface="黑体" panose="02010609060101010101" charset="-122"/>
                <a:sym typeface="+mn-ea"/>
              </a:rPr>
              <a:t>前列腺疾病、腹膜后肿瘤</a:t>
            </a:r>
            <a:r>
              <a:rPr lang="en-US" altLang="zh-CN" noProof="0" dirty="0">
                <a:ln>
                  <a:noFill/>
                </a:ln>
                <a:solidFill>
                  <a:srgbClr val="000000"/>
                </a:solidFill>
                <a:effectLst/>
                <a:uLnTx/>
                <a:uFillTx/>
                <a:latin typeface="Arial" panose="020B0604020202020204"/>
                <a:ea typeface="黑体" panose="02010609060101010101" charset="-122"/>
                <a:sym typeface="+mn-ea"/>
              </a:rPr>
              <a:t>]</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charset="-122"/>
              <a:cs typeface="+mn-cs"/>
            </a:endParaRPr>
          </a:p>
        </p:txBody>
      </p:sp>
      <p:sp>
        <p:nvSpPr>
          <p:cNvPr id="4" name="Freeform 125"/>
          <p:cNvSpPr>
            <a:spLocks noEditPoints="1"/>
          </p:cNvSpPr>
          <p:nvPr>
            <p:custDataLst>
              <p:tags r:id="rId3"/>
            </p:custDataLst>
          </p:nvPr>
        </p:nvSpPr>
        <p:spPr bwMode="auto">
          <a:xfrm rot="5400000">
            <a:off x="322491" y="1358282"/>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35" b="0" i="0" u="none" strike="noStrike" kern="1200" cap="none" spc="0" normalizeH="0" baseline="0" noProof="0">
              <a:ln>
                <a:noFill/>
              </a:ln>
              <a:solidFill>
                <a:srgbClr val="000000"/>
              </a:solidFill>
              <a:effectLst/>
              <a:uLnTx/>
              <a:uFillTx/>
              <a:latin typeface="Arial" panose="020B0604020202020204"/>
              <a:ea typeface="黑体" panose="02010609060101010101" charset="-122"/>
              <a:cs typeface="+mn-cs"/>
            </a:endParaRPr>
          </a:p>
        </p:txBody>
      </p:sp>
      <p:sp>
        <p:nvSpPr>
          <p:cNvPr id="8" name="Freeform 125"/>
          <p:cNvSpPr>
            <a:spLocks noEditPoints="1"/>
          </p:cNvSpPr>
          <p:nvPr>
            <p:custDataLst>
              <p:tags r:id="rId4"/>
            </p:custDataLst>
          </p:nvPr>
        </p:nvSpPr>
        <p:spPr bwMode="auto">
          <a:xfrm rot="5400000">
            <a:off x="322491" y="2209043"/>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35" b="0" i="0" u="none" strike="noStrike" kern="1200" cap="none" spc="0" normalizeH="0" baseline="0" noProof="0">
              <a:ln>
                <a:noFill/>
              </a:ln>
              <a:solidFill>
                <a:srgbClr val="000000"/>
              </a:solidFill>
              <a:effectLst/>
              <a:uLnTx/>
              <a:uFillTx/>
              <a:latin typeface="Arial" panose="020B0604020202020204"/>
              <a:ea typeface="黑体" panose="02010609060101010101" charset="-122"/>
              <a:cs typeface="+mn-cs"/>
            </a:endParaRPr>
          </a:p>
        </p:txBody>
      </p:sp>
      <p:sp>
        <p:nvSpPr>
          <p:cNvPr id="9" name="Freeform 125"/>
          <p:cNvSpPr>
            <a:spLocks noEditPoints="1"/>
          </p:cNvSpPr>
          <p:nvPr>
            <p:custDataLst>
              <p:tags r:id="rId5"/>
            </p:custDataLst>
          </p:nvPr>
        </p:nvSpPr>
        <p:spPr bwMode="auto">
          <a:xfrm rot="5400000">
            <a:off x="318129" y="2975939"/>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35" b="0" i="0" u="none" strike="noStrike" kern="1200" cap="none" spc="0" normalizeH="0" baseline="0" noProof="0">
              <a:ln>
                <a:noFill/>
              </a:ln>
              <a:solidFill>
                <a:srgbClr val="000000"/>
              </a:solidFill>
              <a:effectLst/>
              <a:uLnTx/>
              <a:uFillTx/>
              <a:latin typeface="Arial" panose="020B0604020202020204"/>
              <a:ea typeface="黑体" panose="02010609060101010101" charset="-122"/>
              <a:cs typeface="+mn-cs"/>
            </a:endParaRPr>
          </a:p>
        </p:txBody>
      </p:sp>
      <p:sp>
        <p:nvSpPr>
          <p:cNvPr id="10" name="Freeform 125"/>
          <p:cNvSpPr>
            <a:spLocks noEditPoints="1"/>
          </p:cNvSpPr>
          <p:nvPr>
            <p:custDataLst>
              <p:tags r:id="rId6"/>
            </p:custDataLst>
          </p:nvPr>
        </p:nvSpPr>
        <p:spPr bwMode="auto">
          <a:xfrm rot="5400000">
            <a:off x="318129" y="3837537"/>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35" b="0" i="0" u="none" strike="noStrike" kern="1200" cap="none" spc="0" normalizeH="0" baseline="0" noProof="0">
              <a:ln>
                <a:noFill/>
              </a:ln>
              <a:solidFill>
                <a:srgbClr val="000000"/>
              </a:solidFill>
              <a:effectLst/>
              <a:uLnTx/>
              <a:uFillTx/>
              <a:latin typeface="Arial" panose="020B0604020202020204"/>
              <a:ea typeface="黑体" panose="02010609060101010101" charset="-122"/>
              <a:cs typeface="+mn-cs"/>
            </a:endParaRPr>
          </a:p>
        </p:txBody>
      </p:sp>
      <p:sp>
        <p:nvSpPr>
          <p:cNvPr id="67" name="Freeform 125"/>
          <p:cNvSpPr>
            <a:spLocks noEditPoints="1"/>
          </p:cNvSpPr>
          <p:nvPr>
            <p:custDataLst>
              <p:tags r:id="rId7"/>
            </p:custDataLst>
          </p:nvPr>
        </p:nvSpPr>
        <p:spPr bwMode="auto">
          <a:xfrm rot="5400000">
            <a:off x="319672" y="4699135"/>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accent6"/>
          </a:solidFill>
          <a:ln>
            <a:noFill/>
          </a:ln>
        </p:spPr>
        <p:txBody>
          <a:bodyPr vert="horz" wrap="square" lIns="57598" tIns="28799" rIns="57598" bIns="28799" numCol="1" anchor="t" anchorCtr="0" compatLnSpc="1">
            <a:norm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35" b="0" i="0" u="none" strike="noStrike" kern="1200" cap="none" spc="0" normalizeH="0" baseline="0" noProof="0">
              <a:ln>
                <a:noFill/>
              </a:ln>
              <a:solidFill>
                <a:srgbClr val="000000"/>
              </a:solidFill>
              <a:effectLst/>
              <a:uLnTx/>
              <a:uFillTx/>
              <a:latin typeface="Arial" panose="020B0604020202020204"/>
              <a:ea typeface="黑体" panose="02010609060101010101"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临床及应用价值分析</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04</a:t>
            </a:r>
            <a:endParaRPr kumimoji="1" lang="zh-CN" altLang="en-US" dirty="0"/>
          </a:p>
        </p:txBody>
      </p:sp>
      <p:sp>
        <p:nvSpPr>
          <p:cNvPr id="4" name="文本框 3"/>
          <p:cNvSpPr txBox="1"/>
          <p:nvPr>
            <p:custDataLst>
              <p:tags r:id="rId1"/>
            </p:custDataLst>
          </p:nvPr>
        </p:nvSpPr>
        <p:spPr>
          <a:xfrm>
            <a:off x="1614705" y="1421270"/>
            <a:ext cx="9316163" cy="830997"/>
          </a:xfrm>
          <a:prstGeom prst="rect">
            <a:avLst/>
          </a:prstGeom>
          <a:noFill/>
        </p:spPr>
        <p:txBody>
          <a:bodyPr wrap="square" rtlCol="0">
            <a:spAutoFit/>
          </a:bodyPr>
          <a:p>
            <a:r>
              <a:rPr lang="zh-CN" altLang="en-US" sz="2400" dirty="0"/>
              <a:t>项目可在各大医院间进行推广，通过医院授权的相关数据，根据不同用户的需求更改导诊信息与语料，进行客制化医院导诊等功能；</a:t>
            </a:r>
            <a:endParaRPr lang="zh-CN" altLang="en-US" sz="2400" dirty="0"/>
          </a:p>
        </p:txBody>
      </p:sp>
      <p:sp>
        <p:nvSpPr>
          <p:cNvPr id="5" name="文本框 4"/>
          <p:cNvSpPr txBox="1"/>
          <p:nvPr>
            <p:custDataLst>
              <p:tags r:id="rId2"/>
            </p:custDataLst>
          </p:nvPr>
        </p:nvSpPr>
        <p:spPr>
          <a:xfrm>
            <a:off x="1614705" y="3543936"/>
            <a:ext cx="9316162" cy="830997"/>
          </a:xfrm>
          <a:prstGeom prst="rect">
            <a:avLst/>
          </a:prstGeom>
          <a:noFill/>
        </p:spPr>
        <p:txBody>
          <a:bodyPr wrap="square" rtlCol="0">
            <a:spAutoFit/>
          </a:bodyPr>
          <a:p>
            <a:r>
              <a:rPr lang="zh-CN" altLang="en-US" sz="2400" dirty="0"/>
              <a:t>由检索增强与验证得到的强可解释性能提高患者接受度，加速产品的推广；</a:t>
            </a:r>
            <a:endParaRPr lang="zh-CN" altLang="en-US" sz="2400" dirty="0"/>
          </a:p>
        </p:txBody>
      </p:sp>
      <p:sp>
        <p:nvSpPr>
          <p:cNvPr id="8" name="文本框 7"/>
          <p:cNvSpPr txBox="1"/>
          <p:nvPr>
            <p:custDataLst>
              <p:tags r:id="rId3"/>
            </p:custDataLst>
          </p:nvPr>
        </p:nvSpPr>
        <p:spPr>
          <a:xfrm>
            <a:off x="1614705" y="2462740"/>
            <a:ext cx="9316163" cy="830997"/>
          </a:xfrm>
          <a:prstGeom prst="rect">
            <a:avLst/>
          </a:prstGeom>
          <a:noFill/>
        </p:spPr>
        <p:txBody>
          <a:bodyPr wrap="square" rtlCol="0">
            <a:spAutoFit/>
          </a:bodyPr>
          <a:p>
            <a:r>
              <a:rPr lang="zh-CN" altLang="en-US" sz="2400" dirty="0"/>
              <a:t>由于低成本与易上手的特性，即使是中小型医院也能快速客制化、本地化</a:t>
            </a:r>
            <a:r>
              <a:rPr lang="zh-CN" altLang="en-US" dirty="0"/>
              <a:t>；</a:t>
            </a:r>
            <a:endParaRPr lang="zh-CN" altLang="en-US" dirty="0"/>
          </a:p>
        </p:txBody>
      </p:sp>
      <p:sp>
        <p:nvSpPr>
          <p:cNvPr id="9" name="Freeform 125"/>
          <p:cNvSpPr>
            <a:spLocks noEditPoints="1"/>
          </p:cNvSpPr>
          <p:nvPr>
            <p:custDataLst>
              <p:tags r:id="rId4"/>
            </p:custDataLst>
          </p:nvPr>
        </p:nvSpPr>
        <p:spPr bwMode="auto">
          <a:xfrm rot="5400000">
            <a:off x="1234975" y="1559255"/>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10" name="Freeform 125"/>
          <p:cNvSpPr>
            <a:spLocks noEditPoints="1"/>
          </p:cNvSpPr>
          <p:nvPr>
            <p:custDataLst>
              <p:tags r:id="rId5"/>
            </p:custDataLst>
          </p:nvPr>
        </p:nvSpPr>
        <p:spPr bwMode="auto">
          <a:xfrm rot="5400000">
            <a:off x="1236038" y="2596617"/>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12" name="Freeform 125"/>
          <p:cNvSpPr>
            <a:spLocks noEditPoints="1"/>
          </p:cNvSpPr>
          <p:nvPr>
            <p:custDataLst>
              <p:tags r:id="rId6"/>
            </p:custDataLst>
          </p:nvPr>
        </p:nvSpPr>
        <p:spPr bwMode="auto">
          <a:xfrm rot="5400000">
            <a:off x="1225990" y="3633979"/>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2" name="Freeform 125"/>
          <p:cNvSpPr>
            <a:spLocks noEditPoints="1"/>
          </p:cNvSpPr>
          <p:nvPr>
            <p:custDataLst>
              <p:tags r:id="rId7"/>
            </p:custDataLst>
          </p:nvPr>
        </p:nvSpPr>
        <p:spPr bwMode="auto">
          <a:xfrm rot="5400000">
            <a:off x="1258875" y="4671341"/>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11" name="文本框 10"/>
          <p:cNvSpPr txBox="1"/>
          <p:nvPr>
            <p:custDataLst>
              <p:tags r:id="rId8"/>
            </p:custDataLst>
          </p:nvPr>
        </p:nvSpPr>
        <p:spPr>
          <a:xfrm>
            <a:off x="1614704" y="4622241"/>
            <a:ext cx="9316162" cy="830997"/>
          </a:xfrm>
          <a:prstGeom prst="rect">
            <a:avLst/>
          </a:prstGeom>
          <a:noFill/>
        </p:spPr>
        <p:txBody>
          <a:bodyPr wrap="square" rtlCol="0">
            <a:spAutoFit/>
          </a:bodyPr>
          <a:p>
            <a:r>
              <a:rPr lang="zh-CN" altLang="en-US" sz="2400" dirty="0"/>
              <a:t>开源开放、易于实现的特性加速医疗</a:t>
            </a:r>
            <a:r>
              <a:rPr lang="en-US" altLang="zh-CN" sz="2400" dirty="0"/>
              <a:t>LLMs</a:t>
            </a:r>
            <a:r>
              <a:rPr lang="zh-CN" altLang="en-US" sz="2400" dirty="0"/>
              <a:t>的发展，推进医疗</a:t>
            </a:r>
            <a:r>
              <a:rPr lang="en-US" altLang="zh-CN" sz="2400" dirty="0"/>
              <a:t>LLMs</a:t>
            </a:r>
            <a:r>
              <a:rPr lang="zh-CN" altLang="en-US" sz="2400" dirty="0"/>
              <a:t>普及化。</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0"/>
          </p:nvPr>
        </p:nvSpPr>
        <p:spPr/>
        <p:txBody>
          <a:bodyPr/>
          <a:lstStyle/>
          <a:p>
            <a:r>
              <a:rPr kumimoji="1" lang="zh-CN" altLang="en-US" dirty="0"/>
              <a:t>团队及主要成果</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61645" y="716280"/>
            <a:ext cx="832485" cy="539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grpSp>
        <p:nvGrpSpPr>
          <p:cNvPr id="29" name="组合 28"/>
          <p:cNvGrpSpPr/>
          <p:nvPr/>
        </p:nvGrpSpPr>
        <p:grpSpPr>
          <a:xfrm>
            <a:off x="325120" y="2651125"/>
            <a:ext cx="2113280" cy="3028950"/>
            <a:chOff x="12942" y="5579"/>
            <a:chExt cx="3328" cy="4770"/>
          </a:xfrm>
        </p:grpSpPr>
        <p:sp>
          <p:nvSpPr>
            <p:cNvPr id="30" name="矩形 29"/>
            <p:cNvSpPr/>
            <p:nvPr/>
          </p:nvSpPr>
          <p:spPr>
            <a:xfrm>
              <a:off x="12942" y="5579"/>
              <a:ext cx="3306" cy="47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31" name="矩形 30"/>
            <p:cNvSpPr/>
            <p:nvPr/>
          </p:nvSpPr>
          <p:spPr>
            <a:xfrm>
              <a:off x="12942" y="5579"/>
              <a:ext cx="3306" cy="170"/>
            </a:xfrm>
            <a:prstGeom prst="rect">
              <a:avLst/>
            </a:prstGeom>
            <a:gradFill flip="none" rotWithShape="1">
              <a:gsLst>
                <a:gs pos="0">
                  <a:schemeClr val="accent5">
                    <a:lumMod val="20000"/>
                    <a:lumOff val="80000"/>
                  </a:schemeClr>
                </a:gs>
                <a:gs pos="47000">
                  <a:schemeClr val="accent4">
                    <a:lumMod val="60000"/>
                    <a:lumOff val="40000"/>
                  </a:schemeClr>
                </a:gs>
                <a:gs pos="100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32" name="文本框 31"/>
            <p:cNvSpPr txBox="1"/>
            <p:nvPr>
              <p:custDataLst>
                <p:tags r:id="rId1"/>
              </p:custDataLst>
            </p:nvPr>
          </p:nvSpPr>
          <p:spPr>
            <a:xfrm>
              <a:off x="13163" y="6366"/>
              <a:ext cx="2831" cy="11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01</a:t>
              </a:r>
              <a:endPar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sp>
          <p:nvSpPr>
            <p:cNvPr id="34" name="文本框 33"/>
            <p:cNvSpPr txBox="1"/>
            <p:nvPr>
              <p:custDataLst>
                <p:tags r:id="rId2"/>
              </p:custDataLst>
            </p:nvPr>
          </p:nvSpPr>
          <p:spPr>
            <a:xfrm>
              <a:off x="13185" y="7459"/>
              <a:ext cx="3085" cy="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项目背景及目标</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cxnSp>
          <p:nvCxnSpPr>
            <p:cNvPr id="37" name="直接连接符 36"/>
            <p:cNvCxnSpPr/>
            <p:nvPr>
              <p:custDataLst>
                <p:tags r:id="rId3"/>
              </p:custDataLst>
            </p:nvPr>
          </p:nvCxnSpPr>
          <p:spPr>
            <a:xfrm>
              <a:off x="13314" y="8500"/>
              <a:ext cx="56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2683510" y="2651125"/>
            <a:ext cx="2099310" cy="3028950"/>
            <a:chOff x="12942" y="5579"/>
            <a:chExt cx="3306" cy="4770"/>
          </a:xfrm>
        </p:grpSpPr>
        <p:sp>
          <p:nvSpPr>
            <p:cNvPr id="82" name="矩形 81"/>
            <p:cNvSpPr/>
            <p:nvPr/>
          </p:nvSpPr>
          <p:spPr>
            <a:xfrm>
              <a:off x="12942" y="5579"/>
              <a:ext cx="3306" cy="47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84" name="文本框 83"/>
            <p:cNvSpPr txBox="1"/>
            <p:nvPr>
              <p:custDataLst>
                <p:tags r:id="rId4"/>
              </p:custDataLst>
            </p:nvPr>
          </p:nvSpPr>
          <p:spPr>
            <a:xfrm>
              <a:off x="13163" y="6366"/>
              <a:ext cx="2831" cy="11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02</a:t>
              </a:r>
              <a:endPar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sp>
          <p:nvSpPr>
            <p:cNvPr id="85" name="文本框 84"/>
            <p:cNvSpPr txBox="1"/>
            <p:nvPr>
              <p:custDataLst>
                <p:tags r:id="rId5"/>
              </p:custDataLst>
            </p:nvPr>
          </p:nvSpPr>
          <p:spPr>
            <a:xfrm>
              <a:off x="13161" y="7459"/>
              <a:ext cx="3085"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解决方案及技术架构</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cxnSp>
          <p:nvCxnSpPr>
            <p:cNvPr id="87" name="直接连接符 86"/>
            <p:cNvCxnSpPr/>
            <p:nvPr>
              <p:custDataLst>
                <p:tags r:id="rId6"/>
              </p:custDataLst>
            </p:nvPr>
          </p:nvCxnSpPr>
          <p:spPr>
            <a:xfrm>
              <a:off x="13314" y="8500"/>
              <a:ext cx="56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5041900" y="2651125"/>
            <a:ext cx="2099310" cy="3028950"/>
            <a:chOff x="12942" y="5579"/>
            <a:chExt cx="3306" cy="4770"/>
          </a:xfrm>
        </p:grpSpPr>
        <p:sp>
          <p:nvSpPr>
            <p:cNvPr id="89" name="矩形 88"/>
            <p:cNvSpPr/>
            <p:nvPr/>
          </p:nvSpPr>
          <p:spPr>
            <a:xfrm>
              <a:off x="12942" y="5579"/>
              <a:ext cx="3306" cy="47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91" name="文本框 90"/>
            <p:cNvSpPr txBox="1"/>
            <p:nvPr>
              <p:custDataLst>
                <p:tags r:id="rId7"/>
              </p:custDataLst>
            </p:nvPr>
          </p:nvSpPr>
          <p:spPr>
            <a:xfrm>
              <a:off x="13163" y="6366"/>
              <a:ext cx="2831" cy="11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03</a:t>
              </a:r>
              <a:endPar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sp>
          <p:nvSpPr>
            <p:cNvPr id="92" name="文本框 91"/>
            <p:cNvSpPr txBox="1"/>
            <p:nvPr>
              <p:custDataLst>
                <p:tags r:id="rId8"/>
              </p:custDataLst>
            </p:nvPr>
          </p:nvSpPr>
          <p:spPr>
            <a:xfrm>
              <a:off x="13163" y="7459"/>
              <a:ext cx="3085" cy="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项目创新性</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cxnSp>
          <p:nvCxnSpPr>
            <p:cNvPr id="94" name="直接连接符 93"/>
            <p:cNvCxnSpPr/>
            <p:nvPr>
              <p:custDataLst>
                <p:tags r:id="rId9"/>
              </p:custDataLst>
            </p:nvPr>
          </p:nvCxnSpPr>
          <p:spPr>
            <a:xfrm>
              <a:off x="13314" y="8500"/>
              <a:ext cx="56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7400290" y="2651125"/>
            <a:ext cx="2099310" cy="3028950"/>
            <a:chOff x="12942" y="5579"/>
            <a:chExt cx="3306" cy="4770"/>
          </a:xfrm>
        </p:grpSpPr>
        <p:sp>
          <p:nvSpPr>
            <p:cNvPr id="96" name="矩形 95"/>
            <p:cNvSpPr/>
            <p:nvPr/>
          </p:nvSpPr>
          <p:spPr>
            <a:xfrm>
              <a:off x="12942" y="5579"/>
              <a:ext cx="3306" cy="47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98" name="文本框 97"/>
            <p:cNvSpPr txBox="1"/>
            <p:nvPr>
              <p:custDataLst>
                <p:tags r:id="rId10"/>
              </p:custDataLst>
            </p:nvPr>
          </p:nvSpPr>
          <p:spPr>
            <a:xfrm>
              <a:off x="13163" y="6366"/>
              <a:ext cx="2831" cy="11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04</a:t>
              </a:r>
              <a:endParaRPr kumimoji="0" lang="en-US" altLang="zh-CN" sz="4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sp>
          <p:nvSpPr>
            <p:cNvPr id="99" name="文本框 98"/>
            <p:cNvSpPr txBox="1"/>
            <p:nvPr>
              <p:custDataLst>
                <p:tags r:id="rId11"/>
              </p:custDataLst>
            </p:nvPr>
          </p:nvSpPr>
          <p:spPr>
            <a:xfrm>
              <a:off x="13118" y="7459"/>
              <a:ext cx="3085" cy="1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临床及应用价值分析</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cxnSp>
          <p:nvCxnSpPr>
            <p:cNvPr id="101" name="直接连接符 100"/>
            <p:cNvCxnSpPr/>
            <p:nvPr>
              <p:custDataLst>
                <p:tags r:id="rId12"/>
              </p:custDataLst>
            </p:nvPr>
          </p:nvCxnSpPr>
          <p:spPr>
            <a:xfrm>
              <a:off x="13314" y="8500"/>
              <a:ext cx="56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a:off x="9758680" y="2651125"/>
            <a:ext cx="2099310" cy="3028950"/>
            <a:chOff x="12942" y="5579"/>
            <a:chExt cx="3306" cy="4770"/>
          </a:xfrm>
        </p:grpSpPr>
        <p:sp>
          <p:nvSpPr>
            <p:cNvPr id="103" name="矩形 102"/>
            <p:cNvSpPr/>
            <p:nvPr/>
          </p:nvSpPr>
          <p:spPr>
            <a:xfrm>
              <a:off x="12942" y="5579"/>
              <a:ext cx="3306" cy="477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105" name="文本框 104"/>
            <p:cNvSpPr txBox="1"/>
            <p:nvPr>
              <p:custDataLst>
                <p:tags r:id="rId13"/>
              </p:custDataLst>
            </p:nvPr>
          </p:nvSpPr>
          <p:spPr>
            <a:xfrm>
              <a:off x="13163" y="6366"/>
              <a:ext cx="2831" cy="11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05</a:t>
              </a:r>
              <a:endPar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sp>
          <p:nvSpPr>
            <p:cNvPr id="106" name="文本框 105"/>
            <p:cNvSpPr txBox="1"/>
            <p:nvPr>
              <p:custDataLst>
                <p:tags r:id="rId14"/>
              </p:custDataLst>
            </p:nvPr>
          </p:nvSpPr>
          <p:spPr>
            <a:xfrm>
              <a:off x="13163" y="7455"/>
              <a:ext cx="3085" cy="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rPr>
                <a:t>团队</a:t>
              </a:r>
              <a:r>
                <a:rPr lang="zh-CN" altLang="en-US">
                  <a:solidFill>
                    <a:prstClr val="black"/>
                  </a:solidFill>
                  <a:latin typeface="微软雅黑" panose="020B0503020204020204" pitchFamily="34" charset="-122"/>
                  <a:ea typeface="微软雅黑" panose="020B0503020204020204" pitchFamily="34" charset="-122"/>
                  <a:cs typeface="思源宋体 CN Heavy" panose="02020900000000000000" charset="-122"/>
                </a:rPr>
                <a:t>及主要成果</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思源宋体 CN Heavy" panose="02020900000000000000" charset="-122"/>
              </a:endParaRPr>
            </a:p>
          </p:txBody>
        </p:sp>
        <p:cxnSp>
          <p:nvCxnSpPr>
            <p:cNvPr id="108" name="直接连接符 107"/>
            <p:cNvCxnSpPr/>
            <p:nvPr>
              <p:custDataLst>
                <p:tags r:id="rId15"/>
              </p:custDataLst>
            </p:nvPr>
          </p:nvCxnSpPr>
          <p:spPr>
            <a:xfrm>
              <a:off x="13314" y="8500"/>
              <a:ext cx="56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a:t>目录</a:t>
            </a:r>
            <a:endParaRPr lang="zh-CN" altLang="en-US" dirty="0"/>
          </a:p>
        </p:txBody>
      </p:sp>
      <p:sp>
        <p:nvSpPr>
          <p:cNvPr id="3" name="矩形 2"/>
          <p:cNvSpPr/>
          <p:nvPr/>
        </p:nvSpPr>
        <p:spPr>
          <a:xfrm>
            <a:off x="2683510" y="2650603"/>
            <a:ext cx="2099310" cy="107950"/>
          </a:xfrm>
          <a:prstGeom prst="rect">
            <a:avLst/>
          </a:prstGeom>
          <a:gradFill flip="none" rotWithShape="1">
            <a:gsLst>
              <a:gs pos="0">
                <a:schemeClr val="accent5">
                  <a:lumMod val="20000"/>
                  <a:lumOff val="80000"/>
                </a:schemeClr>
              </a:gs>
              <a:gs pos="47000">
                <a:schemeClr val="accent4">
                  <a:lumMod val="60000"/>
                  <a:lumOff val="40000"/>
                </a:schemeClr>
              </a:gs>
              <a:gs pos="100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8" name="矩形 7"/>
          <p:cNvSpPr/>
          <p:nvPr/>
        </p:nvSpPr>
        <p:spPr>
          <a:xfrm>
            <a:off x="5045490" y="2650261"/>
            <a:ext cx="2099310" cy="107950"/>
          </a:xfrm>
          <a:prstGeom prst="rect">
            <a:avLst/>
          </a:prstGeom>
          <a:gradFill flip="none" rotWithShape="1">
            <a:gsLst>
              <a:gs pos="0">
                <a:schemeClr val="accent5">
                  <a:lumMod val="20000"/>
                  <a:lumOff val="80000"/>
                </a:schemeClr>
              </a:gs>
              <a:gs pos="47000">
                <a:schemeClr val="accent4">
                  <a:lumMod val="60000"/>
                  <a:lumOff val="40000"/>
                </a:schemeClr>
              </a:gs>
              <a:gs pos="100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9" name="矩形 8"/>
          <p:cNvSpPr/>
          <p:nvPr/>
        </p:nvSpPr>
        <p:spPr>
          <a:xfrm>
            <a:off x="7409180" y="2650261"/>
            <a:ext cx="2099310" cy="107950"/>
          </a:xfrm>
          <a:prstGeom prst="rect">
            <a:avLst/>
          </a:prstGeom>
          <a:gradFill flip="none" rotWithShape="1">
            <a:gsLst>
              <a:gs pos="0">
                <a:schemeClr val="accent5">
                  <a:lumMod val="20000"/>
                  <a:lumOff val="80000"/>
                </a:schemeClr>
              </a:gs>
              <a:gs pos="47000">
                <a:schemeClr val="accent4">
                  <a:lumMod val="60000"/>
                  <a:lumOff val="40000"/>
                </a:schemeClr>
              </a:gs>
              <a:gs pos="100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
        <p:nvSpPr>
          <p:cNvPr id="10" name="矩形 9"/>
          <p:cNvSpPr/>
          <p:nvPr/>
        </p:nvSpPr>
        <p:spPr>
          <a:xfrm>
            <a:off x="9758680" y="2649919"/>
            <a:ext cx="2099310" cy="107950"/>
          </a:xfrm>
          <a:prstGeom prst="rect">
            <a:avLst/>
          </a:prstGeom>
          <a:gradFill flip="none" rotWithShape="1">
            <a:gsLst>
              <a:gs pos="0">
                <a:schemeClr val="accent5">
                  <a:lumMod val="20000"/>
                  <a:lumOff val="80000"/>
                </a:schemeClr>
              </a:gs>
              <a:gs pos="47000">
                <a:schemeClr val="accent4">
                  <a:lumMod val="60000"/>
                  <a:lumOff val="40000"/>
                </a:schemeClr>
              </a:gs>
              <a:gs pos="100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思源宋体 CN Light" panose="02020300000000000000" charset="-122"/>
            </a:endParaRPr>
          </a:p>
        </p:txBody>
      </p:sp>
    </p:spTree>
    <p:custDataLst>
      <p:tags r:id="rId1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团队及主要成果 </a:t>
            </a:r>
            <a:r>
              <a:rPr kumimoji="1" lang="en-US" altLang="zh-CN" dirty="0"/>
              <a:t>–</a:t>
            </a:r>
            <a:r>
              <a:rPr kumimoji="1" lang="zh-CN" altLang="en-US" dirty="0"/>
              <a:t> 人员构成</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05</a:t>
            </a:r>
            <a:endParaRPr kumimoji="1" lang="zh-CN" altLang="en-US" dirty="0"/>
          </a:p>
        </p:txBody>
      </p:sp>
      <p:sp>
        <p:nvSpPr>
          <p:cNvPr id="3" name="文本框 2"/>
          <p:cNvSpPr txBox="1"/>
          <p:nvPr/>
        </p:nvSpPr>
        <p:spPr>
          <a:xfrm>
            <a:off x="562428" y="789302"/>
            <a:ext cx="10606723" cy="1370965"/>
          </a:xfrm>
          <a:prstGeom prst="rect">
            <a:avLst/>
          </a:prstGeom>
          <a:noFill/>
        </p:spPr>
        <p:txBody>
          <a:bodyPr wrap="square" rtlCol="0">
            <a:spAutoFit/>
          </a:bodyPr>
          <a:lstStyle/>
          <a:p>
            <a:pPr marL="800100" lvl="1" indent="-342900">
              <a:lnSpc>
                <a:spcPct val="130000"/>
              </a:lnSpc>
              <a:buFont typeface="Arial" panose="020B0604020202020204" pitchFamily="34" charset="0"/>
              <a:buChar char="•"/>
            </a:pPr>
            <a:r>
              <a:rPr kumimoji="1" lang="zh-CN" altLang="en-US" sz="1600" dirty="0">
                <a:solidFill>
                  <a:schemeClr val="tx2">
                    <a:lumMod val="10000"/>
                  </a:schemeClr>
                </a:solidFill>
                <a:latin typeface="微软雅黑" panose="020B0503020204020204" pitchFamily="34" charset="-122"/>
                <a:ea typeface="微软雅黑" panose="020B0503020204020204" pitchFamily="34" charset="-122"/>
              </a:rPr>
              <a:t>檀韬</a:t>
            </a:r>
            <a:r>
              <a:rPr kumimoji="1" lang="en-US" altLang="zh-CN" sz="1600" dirty="0">
                <a:solidFill>
                  <a:schemeClr val="tx2">
                    <a:lumMod val="10000"/>
                  </a:schemeClr>
                </a:solidFill>
                <a:latin typeface="微软雅黑" panose="020B0503020204020204" pitchFamily="34" charset="-122"/>
                <a:ea typeface="微软雅黑" panose="020B0503020204020204" pitchFamily="34" charset="-122"/>
              </a:rPr>
              <a:t>——现任职澳门理工大学应用科学学院副教授，国家重大人才工程青年项目获得者，浙江大学本科、荷兰爱因霍芬理工硕士、荷兰Radboud University大学获得计算</a:t>
            </a:r>
            <a:r>
              <a:rPr kumimoji="1" lang="zh-CN" altLang="en-US" sz="1600" dirty="0">
                <a:solidFill>
                  <a:schemeClr val="tx2">
                    <a:lumMod val="10000"/>
                  </a:schemeClr>
                </a:solidFill>
                <a:latin typeface="微软雅黑" panose="020B0503020204020204" pitchFamily="34" charset="-122"/>
                <a:ea typeface="微软雅黑" panose="020B0503020204020204" pitchFamily="34" charset="-122"/>
              </a:rPr>
              <a:t>机</a:t>
            </a:r>
            <a:r>
              <a:rPr kumimoji="1" lang="en-US" altLang="zh-CN" sz="1600" dirty="0">
                <a:solidFill>
                  <a:schemeClr val="tx2">
                    <a:lumMod val="10000"/>
                  </a:schemeClr>
                </a:solidFill>
                <a:latin typeface="微软雅黑" panose="020B0503020204020204" pitchFamily="34" charset="-122"/>
                <a:ea typeface="微软雅黑" panose="020B0503020204020204" pitchFamily="34" charset="-122"/>
              </a:rPr>
              <a:t>科学博士学位，曾担任世界医疗行业巨头通用医疗(GE Healthcare) 人工智能资深科学家，负责企业医疗人工智能项目。曾任荷兰埃因霍恩理工大学（2018QS世界排名99名）客座助理教授，荷兰癌症研究所客座研究员。</a:t>
            </a:r>
            <a:endParaRPr kumimoji="1" lang="en-US" altLang="zh-CN" sz="1600" dirty="0">
              <a:solidFill>
                <a:schemeClr val="tx2">
                  <a:lumMod val="10000"/>
                </a:schemeClr>
              </a:solidFill>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372110" y="2237740"/>
            <a:ext cx="6181725" cy="4271645"/>
          </a:xfrm>
          <a:prstGeom prst="rect">
            <a:avLst/>
          </a:prstGeom>
          <a:noFill/>
          <a:ln w="9525">
            <a:noFill/>
          </a:ln>
        </p:spPr>
      </p:pic>
      <p:pic>
        <p:nvPicPr>
          <p:cNvPr id="2" name="图片 1"/>
          <p:cNvPicPr>
            <a:picLocks noChangeAspect="1"/>
          </p:cNvPicPr>
          <p:nvPr>
            <p:custDataLst>
              <p:tags r:id="rId3"/>
            </p:custDataLst>
          </p:nvPr>
        </p:nvPicPr>
        <p:blipFill>
          <a:blip r:embed="rId4"/>
          <a:srcRect r="30821" b="-588"/>
          <a:stretch>
            <a:fillRect/>
          </a:stretch>
        </p:blipFill>
        <p:spPr>
          <a:xfrm>
            <a:off x="6642735" y="2237740"/>
            <a:ext cx="4872990" cy="4236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团队及主要成果 </a:t>
            </a:r>
            <a:r>
              <a:rPr kumimoji="1" lang="en-US" altLang="zh-CN" dirty="0"/>
              <a:t>–</a:t>
            </a:r>
            <a:r>
              <a:rPr kumimoji="1" lang="zh-CN" altLang="en-US" dirty="0"/>
              <a:t> 人员构成</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05</a:t>
            </a:r>
            <a:endParaRPr kumimoji="1" lang="zh-CN" altLang="en-US" dirty="0"/>
          </a:p>
        </p:txBody>
      </p:sp>
      <p:sp>
        <p:nvSpPr>
          <p:cNvPr id="3" name="文本框 2"/>
          <p:cNvSpPr txBox="1"/>
          <p:nvPr/>
        </p:nvSpPr>
        <p:spPr>
          <a:xfrm>
            <a:off x="325755" y="740410"/>
            <a:ext cx="8256270" cy="3725545"/>
          </a:xfrm>
          <a:prstGeom prst="rect">
            <a:avLst/>
          </a:prstGeom>
          <a:noFill/>
        </p:spPr>
        <p:txBody>
          <a:bodyPr wrap="square" rtlCol="0">
            <a:spAutoFit/>
          </a:bodyPr>
          <a:lstStyle/>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王荣胜</a:t>
            </a:r>
            <a:r>
              <a:rPr kumimoji="1" lang="en-US" altLang="zh-CN" sz="1400" dirty="0">
                <a:solidFill>
                  <a:schemeClr val="tx2">
                    <a:lumMod val="10000"/>
                  </a:schemeClr>
                </a:solidFill>
                <a:latin typeface="微软雅黑" panose="020B0503020204020204" pitchFamily="34" charset="-122"/>
                <a:ea typeface="微软雅黑" panose="020B0503020204020204" pitchFamily="34" charset="-122"/>
              </a:rPr>
              <a:t>——澳门理工大学</a:t>
            </a: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大数据与物联网技术硕士，个人荣誉：</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 Baichuan Intelligence and Amazon Cloud Technology AI Hackathon National Third Place</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17145" lvl="1" indent="0" fontAlgn="auto">
              <a:lnSpc>
                <a:spcPct val="130000"/>
              </a:lnSpc>
              <a:buFont typeface="Arial" panose="020B0604020202020204" pitchFamily="34" charset="0"/>
              <a:buNone/>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Winners (2023)</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A computer software copyright registration number 2023SR0126185 (2023)</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Kaggle RSNA Screening Mammography Breast Cancer Detection Global Silver Medal</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17145" lvl="1" indent="0" fontAlgn="auto">
              <a:lnSpc>
                <a:spcPct val="130000"/>
              </a:lnSpc>
              <a:buFont typeface="Arial" panose="020B0604020202020204" pitchFamily="34" charset="0"/>
              <a:buNone/>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(56/1687 globally, 2023)</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IEEE UV 2022 ”Vision Meets Algae” Object Detection Challenge Honorable Mention</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17145" lvl="1" indent="0" fontAlgn="auto">
              <a:lnSpc>
                <a:spcPct val="130000"/>
              </a:lnSpc>
              <a:buFont typeface="Arial" panose="020B0604020202020204" pitchFamily="34" charset="0"/>
              <a:buNone/>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(10/347 nationally, 2022)</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A computer software copyright registration number 2022SR1459738 (2022)</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2022 Excellent Graduation Design of School of Computer Science and Software Engineering, Henan Polytechnic University (2022)</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2021 iFLYTEK AI Creative Market Monthly Creative Work (2021)</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rPr>
              <a:t>2021 iFLYTEK AI Creative Market Monthly Outstanding Work (2021)</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endParaRPr>
          </a:p>
        </p:txBody>
      </p:sp>
      <p:pic>
        <p:nvPicPr>
          <p:cNvPr id="2" name="图片 1" descr="e373d592d9415ba3c3cede167012c15"/>
          <p:cNvPicPr>
            <a:picLocks noChangeAspect="1"/>
          </p:cNvPicPr>
          <p:nvPr/>
        </p:nvPicPr>
        <p:blipFill>
          <a:blip r:embed="rId1"/>
          <a:stretch>
            <a:fillRect/>
          </a:stretch>
        </p:blipFill>
        <p:spPr>
          <a:xfrm>
            <a:off x="8357870" y="824865"/>
            <a:ext cx="3645535" cy="4862830"/>
          </a:xfrm>
          <a:prstGeom prst="rect">
            <a:avLst/>
          </a:prstGeom>
        </p:spPr>
      </p:pic>
      <p:sp>
        <p:nvSpPr>
          <p:cNvPr id="5" name="文本框 4"/>
          <p:cNvSpPr txBox="1"/>
          <p:nvPr/>
        </p:nvSpPr>
        <p:spPr>
          <a:xfrm>
            <a:off x="325755" y="4758055"/>
            <a:ext cx="6096000" cy="929640"/>
          </a:xfrm>
          <a:prstGeom prst="rect">
            <a:avLst/>
          </a:prstGeom>
          <a:noFill/>
        </p:spPr>
        <p:txBody>
          <a:bodyPr wrap="square" rtlCol="0" anchor="t">
            <a:spAutoFit/>
          </a:bodyPr>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rPr>
              <a:t>杨祺旻</a:t>
            </a:r>
            <a:r>
              <a:rPr kumimoji="1" lang="en-US" altLang="zh-CN" sz="1400" dirty="0">
                <a:solidFill>
                  <a:schemeClr val="tx2">
                    <a:lumMod val="10000"/>
                  </a:schemeClr>
                </a:solidFill>
                <a:latin typeface="微软雅黑" panose="020B0503020204020204" pitchFamily="34" charset="-122"/>
                <a:ea typeface="微软雅黑" panose="020B0503020204020204" pitchFamily="34" charset="-122"/>
                <a:sym typeface="+mn-ea"/>
              </a:rPr>
              <a:t>——澳门理工大学</a:t>
            </a: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rPr>
              <a:t>大数据与物联网技术硕士</a:t>
            </a: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endParaRPr>
          </a:p>
          <a:p>
            <a:pPr marL="360045" lvl="1" indent="-342900" fontAlgn="auto">
              <a:lnSpc>
                <a:spcPct val="130000"/>
              </a:lnSpc>
              <a:buFont typeface="Arial" panose="020B0604020202020204" pitchFamily="34" charset="0"/>
              <a:buChar char="•"/>
            </a:pPr>
            <a:endPar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endParaRPr>
          </a:p>
          <a:p>
            <a:pPr marL="360045" lvl="1" indent="-342900" fontAlgn="auto">
              <a:lnSpc>
                <a:spcPct val="130000"/>
              </a:lnSpc>
              <a:buFont typeface="Arial" panose="020B0604020202020204" pitchFamily="34" charset="0"/>
              <a:buChar char="•"/>
            </a:pP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rPr>
              <a:t>陈湝昕</a:t>
            </a:r>
            <a:r>
              <a:rPr kumimoji="1" lang="en-US" altLang="zh-CN" sz="1400" dirty="0">
                <a:solidFill>
                  <a:schemeClr val="tx2">
                    <a:lumMod val="10000"/>
                  </a:schemeClr>
                </a:solidFill>
                <a:latin typeface="微软雅黑" panose="020B0503020204020204" pitchFamily="34" charset="-122"/>
                <a:ea typeface="微软雅黑" panose="020B0503020204020204" pitchFamily="34" charset="-122"/>
                <a:sym typeface="+mn-ea"/>
              </a:rPr>
              <a:t>——</a:t>
            </a:r>
            <a:r>
              <a:rPr kumimoji="1" lang="en-US" altLang="zh-CN" sz="1400" dirty="0">
                <a:solidFill>
                  <a:schemeClr val="tx2">
                    <a:lumMod val="10000"/>
                  </a:schemeClr>
                </a:solidFill>
                <a:latin typeface="微软雅黑" panose="020B0503020204020204" pitchFamily="34" charset="-122"/>
                <a:ea typeface="微软雅黑" panose="020B0503020204020204" pitchFamily="34" charset="-122"/>
                <a:sym typeface="+mn-ea"/>
              </a:rPr>
              <a:t>澳门理工大学</a:t>
            </a:r>
            <a:r>
              <a:rPr kumimoji="1" lang="zh-CN" altLang="en-US" sz="1400" dirty="0">
                <a:solidFill>
                  <a:schemeClr val="tx2">
                    <a:lumMod val="10000"/>
                  </a:schemeClr>
                </a:solidFill>
                <a:latin typeface="微软雅黑" panose="020B0503020204020204" pitchFamily="34" charset="-122"/>
                <a:ea typeface="微软雅黑" panose="020B0503020204020204" pitchFamily="34" charset="-122"/>
                <a:sym typeface="+mn-ea"/>
              </a:rPr>
              <a:t>大数据与物联网技术硕士</a:t>
            </a:r>
            <a:endParaRPr kumimoji="1" lang="en-US" altLang="zh-CN" sz="1400" dirty="0">
              <a:solidFill>
                <a:schemeClr val="tx2">
                  <a:lumMod val="1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团队及主要成果 </a:t>
            </a:r>
            <a:r>
              <a:rPr kumimoji="1" lang="en-US" altLang="zh-CN" dirty="0"/>
              <a:t>–</a:t>
            </a:r>
            <a:r>
              <a:rPr kumimoji="1" lang="zh-CN" altLang="en-US" dirty="0"/>
              <a:t> 相关成果</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05</a:t>
            </a:r>
            <a:endParaRPr kumimoji="1" lang="zh-CN" altLang="en-US" dirty="0"/>
          </a:p>
        </p:txBody>
      </p:sp>
      <p:sp>
        <p:nvSpPr>
          <p:cNvPr id="2" name="文本框 1"/>
          <p:cNvSpPr txBox="1"/>
          <p:nvPr/>
        </p:nvSpPr>
        <p:spPr>
          <a:xfrm>
            <a:off x="515620" y="711835"/>
            <a:ext cx="11426190" cy="6231255"/>
          </a:xfrm>
          <a:prstGeom prst="rect">
            <a:avLst/>
          </a:prstGeom>
          <a:noFill/>
        </p:spPr>
        <p:txBody>
          <a:bodyPr wrap="square" rtlCol="0">
            <a:spAutoFit/>
          </a:bodyPr>
          <a:lstStyle/>
          <a:p>
            <a:pPr marL="285750" indent="-285750" algn="l">
              <a:lnSpc>
                <a:spcPct val="130000"/>
              </a:lnSpc>
              <a:buClrTx/>
              <a:buSzTx/>
              <a:buFont typeface="Arial" panose="020B0604020202020204" pitchFamily="34" charset="0"/>
              <a:buChar char="•"/>
            </a:pPr>
            <a:r>
              <a:rPr kumimoji="1" lang="en-US" altLang="zh-CN" dirty="0">
                <a:latin typeface="微软雅黑" panose="020B0503020204020204" pitchFamily="34" charset="-122"/>
                <a:ea typeface="微软雅黑" panose="020B0503020204020204" pitchFamily="34" charset="-122"/>
                <a:sym typeface="+mn-ea"/>
              </a:rPr>
              <a:t>CareGPT：(关怀GPT)是一个医疗大语言模型，同时它集合了数十个公开可用的医疗微调数据集和开放可用的医疗大语言模型，包含LLM的训练、测评、部署等以促进医疗LLM快速发展(2023)</a:t>
            </a:r>
            <a:endParaRPr kumimoji="1" lang="en-US" altLang="zh-CN" dirty="0">
              <a:latin typeface="微软雅黑" panose="020B0503020204020204" pitchFamily="34" charset="-122"/>
              <a:ea typeface="微软雅黑" panose="020B0503020204020204" pitchFamily="34" charset="-122"/>
              <a:sym typeface="+mn-ea"/>
            </a:endParaRPr>
          </a:p>
          <a:p>
            <a:pPr indent="0" algn="l" fontAlgn="auto">
              <a:lnSpc>
                <a:spcPct val="130000"/>
              </a:lnSpc>
              <a:spcAft>
                <a:spcPts val="500"/>
              </a:spcAft>
              <a:buClrTx/>
              <a:buSzTx/>
              <a:buFont typeface="Arial" panose="020B0604020202020204" pitchFamily="34" charset="0"/>
              <a:buNone/>
            </a:pPr>
            <a:r>
              <a:rPr kumimoji="1" lang="en-US" altLang="zh-CN" dirty="0">
                <a:latin typeface="微软雅黑" panose="020B0503020204020204" pitchFamily="34" charset="-122"/>
                <a:ea typeface="微软雅黑" panose="020B0503020204020204" pitchFamily="34" charset="-122"/>
                <a:sym typeface="+mn-ea"/>
              </a:rPr>
              <a:t>GitHub</a:t>
            </a:r>
            <a:r>
              <a:rPr kumimoji="1" lang="zh-CN" altLang="en-US" dirty="0">
                <a:latin typeface="微软雅黑" panose="020B0503020204020204" pitchFamily="34" charset="-122"/>
                <a:ea typeface="微软雅黑" panose="020B0503020204020204" pitchFamily="34" charset="-122"/>
                <a:sym typeface="+mn-ea"/>
              </a:rPr>
              <a:t>：https://github.com/WangRongsheng/CareGPT</a:t>
            </a:r>
            <a:endParaRPr kumimoji="1" lang="zh-CN" altLang="en-US" dirty="0">
              <a:latin typeface="微软雅黑" panose="020B0503020204020204" pitchFamily="34" charset="-122"/>
              <a:ea typeface="微软雅黑" panose="020B0503020204020204" pitchFamily="34" charset="-122"/>
              <a:sym typeface="+mn-ea"/>
            </a:endParaRPr>
          </a:p>
          <a:p>
            <a:pPr marL="285750" indent="-285750">
              <a:lnSpc>
                <a:spcPct val="130000"/>
              </a:lnSpc>
              <a:buFont typeface="Arial" panose="020B0604020202020204" pitchFamily="34" charset="0"/>
              <a:buChar char="•"/>
            </a:pPr>
            <a:r>
              <a:rPr kumimoji="1" lang="en-US" altLang="zh-CN" dirty="0">
                <a:latin typeface="微软雅黑" panose="020B0503020204020204" pitchFamily="34" charset="-122"/>
                <a:ea typeface="微软雅黑" panose="020B0503020204020204" pitchFamily="34" charset="-122"/>
                <a:sym typeface="+mn-ea"/>
              </a:rPr>
              <a:t>IvyGPT</a:t>
            </a:r>
            <a:r>
              <a:rPr kumimoji="1" lang="zh-CN" altLang="en-US" dirty="0">
                <a:latin typeface="微软雅黑" panose="020B0503020204020204" pitchFamily="34" charset="-122"/>
                <a:ea typeface="微软雅黑" panose="020B0503020204020204" pitchFamily="34" charset="-122"/>
                <a:sym typeface="+mn-ea"/>
              </a:rPr>
              <a:t>：产生最贴近真实医生问诊效果的医疗大语言模型</a:t>
            </a:r>
            <a:r>
              <a:rPr kumimoji="1" lang="en-US" altLang="zh-CN" dirty="0">
                <a:latin typeface="微软雅黑" panose="020B0503020204020204" pitchFamily="34" charset="-122"/>
                <a:ea typeface="微软雅黑" panose="020B0503020204020204" pitchFamily="34" charset="-122"/>
                <a:sym typeface="+mn-ea"/>
              </a:rPr>
              <a:t>(2023)</a:t>
            </a:r>
            <a:endParaRPr kumimoji="1" lang="en-US" altLang="zh-CN" dirty="0">
              <a:latin typeface="微软雅黑" panose="020B0503020204020204" pitchFamily="34" charset="-122"/>
              <a:ea typeface="微软雅黑" panose="020B0503020204020204" pitchFamily="34" charset="-122"/>
              <a:sym typeface="+mn-ea"/>
            </a:endParaRPr>
          </a:p>
          <a:p>
            <a:pPr indent="0" fontAlgn="auto">
              <a:lnSpc>
                <a:spcPct val="130000"/>
              </a:lnSpc>
              <a:spcAft>
                <a:spcPts val="500"/>
              </a:spcAft>
              <a:buFont typeface="Arial" panose="020B0604020202020204" pitchFamily="34" charset="0"/>
              <a:buNone/>
            </a:pPr>
            <a:r>
              <a:rPr kumimoji="1" lang="en-US" altLang="zh-CN" dirty="0">
                <a:latin typeface="微软雅黑" panose="020B0503020204020204" pitchFamily="34" charset="-122"/>
                <a:ea typeface="微软雅黑" panose="020B0503020204020204" pitchFamily="34" charset="-122"/>
                <a:sym typeface="+mn-ea"/>
              </a:rPr>
              <a:t>GitHub</a:t>
            </a:r>
            <a:r>
              <a:rPr kumimoji="1" lang="zh-CN" altLang="en-US" dirty="0">
                <a:latin typeface="微软雅黑" panose="020B0503020204020204" pitchFamily="34" charset="-122"/>
                <a:ea typeface="微软雅黑" panose="020B0503020204020204" pitchFamily="34" charset="-122"/>
                <a:sym typeface="+mn-ea"/>
              </a:rPr>
              <a:t>：https://github.com/WangRongsheng/IvyGPT</a:t>
            </a:r>
            <a:endParaRPr kumimoji="1" lang="en-US" altLang="zh-CN" dirty="0">
              <a:latin typeface="微软雅黑" panose="020B0503020204020204" pitchFamily="34" charset="-122"/>
              <a:ea typeface="微软雅黑" panose="020B0503020204020204" pitchFamily="34" charset="-122"/>
              <a:sym typeface="+mn-ea"/>
            </a:endParaRPr>
          </a:p>
          <a:p>
            <a:pPr marL="285750" indent="-285750">
              <a:lnSpc>
                <a:spcPct val="13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IvyGPT: InteractiVe Chinese pathwaY language model in medical domain</a:t>
            </a:r>
            <a:r>
              <a:rPr kumimoji="1" lang="en-US" altLang="zh-CN" dirty="0">
                <a:latin typeface="微软雅黑" panose="020B0503020204020204" pitchFamily="34" charset="-122"/>
                <a:ea typeface="微软雅黑" panose="020B0503020204020204" pitchFamily="34" charset="-122"/>
              </a:rPr>
              <a:t>(2023)</a:t>
            </a:r>
            <a:endParaRPr kumimoji="1" lang="zh-CN" altLang="en-US" dirty="0">
              <a:latin typeface="微软雅黑" panose="020B0503020204020204" pitchFamily="34" charset="-122"/>
              <a:ea typeface="微软雅黑" panose="020B0503020204020204" pitchFamily="34" charset="-122"/>
            </a:endParaRPr>
          </a:p>
          <a:p>
            <a:pPr indent="0" fontAlgn="auto">
              <a:lnSpc>
                <a:spcPct val="130000"/>
              </a:lnSpc>
              <a:spcAft>
                <a:spcPts val="500"/>
              </a:spcAft>
              <a:buFont typeface="Arial" panose="020B0604020202020204" pitchFamily="34" charset="0"/>
              <a:buNone/>
            </a:pPr>
            <a:r>
              <a:rPr kumimoji="1" lang="zh-CN" altLang="en-US" dirty="0">
                <a:latin typeface="微软雅黑" panose="020B0503020204020204" pitchFamily="34" charset="-122"/>
                <a:ea typeface="微软雅黑" panose="020B0503020204020204" pitchFamily="34" charset="-122"/>
                <a:sym typeface="+mn-ea"/>
              </a:rPr>
              <a:t>文章地址：https://arxiv.org/abs/2307.10512</a:t>
            </a:r>
            <a:endParaRPr kumimoji="1" lang="zh-CN" altLang="en-US" dirty="0">
              <a:latin typeface="微软雅黑" panose="020B0503020204020204" pitchFamily="34" charset="-122"/>
              <a:ea typeface="微软雅黑" panose="020B0503020204020204" pitchFamily="34" charset="-122"/>
            </a:endParaRPr>
          </a:p>
          <a:p>
            <a:pPr marL="285750" indent="-285750" algn="l">
              <a:lnSpc>
                <a:spcPct val="130000"/>
              </a:lnSpc>
              <a:buClrTx/>
              <a:buSzTx/>
              <a:buFont typeface="Arial" panose="020B0604020202020204" pitchFamily="34" charset="0"/>
              <a:buChar char="•"/>
            </a:pPr>
            <a:r>
              <a:rPr kumimoji="1" lang="en-US" altLang="zh-CN" dirty="0">
                <a:latin typeface="微软雅黑" panose="020B0503020204020204" pitchFamily="34" charset="-122"/>
                <a:ea typeface="微软雅黑" panose="020B0503020204020204" pitchFamily="34" charset="-122"/>
                <a:sym typeface="+mn-ea"/>
              </a:rPr>
              <a:t>XRayGLM：基于VisualGLM-6B微调训练对X光胸片进行医学诊断(2023)</a:t>
            </a:r>
            <a:endParaRPr kumimoji="1" lang="en-US" altLang="zh-CN" dirty="0">
              <a:latin typeface="微软雅黑" panose="020B0503020204020204" pitchFamily="34" charset="-122"/>
              <a:ea typeface="微软雅黑" panose="020B0503020204020204" pitchFamily="34" charset="-122"/>
              <a:sym typeface="+mn-ea"/>
            </a:endParaRPr>
          </a:p>
          <a:p>
            <a:pPr indent="0" fontAlgn="auto">
              <a:lnSpc>
                <a:spcPct val="130000"/>
              </a:lnSpc>
              <a:spcAft>
                <a:spcPts val="500"/>
              </a:spcAft>
              <a:buFont typeface="Arial" panose="020B0604020202020204" pitchFamily="34" charset="0"/>
              <a:buNone/>
            </a:pPr>
            <a:r>
              <a:rPr kumimoji="1" lang="en-US" altLang="zh-CN" dirty="0">
                <a:latin typeface="微软雅黑" panose="020B0503020204020204" pitchFamily="34" charset="-122"/>
                <a:ea typeface="微软雅黑" panose="020B0503020204020204" pitchFamily="34" charset="-122"/>
                <a:sym typeface="+mn-ea"/>
              </a:rPr>
              <a:t>GitHub</a:t>
            </a:r>
            <a:r>
              <a:rPr kumimoji="1" lang="zh-CN" altLang="en-US" dirty="0">
                <a:latin typeface="微软雅黑" panose="020B0503020204020204" pitchFamily="34" charset="-122"/>
                <a:ea typeface="微软雅黑" panose="020B0503020204020204" pitchFamily="34" charset="-122"/>
                <a:sym typeface="+mn-ea"/>
              </a:rPr>
              <a:t>：https://github.com/WangRongsheng/XrayGLM</a:t>
            </a:r>
            <a:endParaRPr kumimoji="1" lang="zh-CN" altLang="en-US" dirty="0">
              <a:latin typeface="微软雅黑" panose="020B0503020204020204" pitchFamily="34" charset="-122"/>
              <a:ea typeface="微软雅黑" panose="020B0503020204020204" pitchFamily="34" charset="-122"/>
              <a:sym typeface="+mn-ea"/>
            </a:endParaRPr>
          </a:p>
          <a:p>
            <a:pPr marL="285750" indent="-285750" algn="l">
              <a:lnSpc>
                <a:spcPct val="130000"/>
              </a:lnSpc>
              <a:buClrTx/>
              <a:buSzTx/>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sym typeface="+mn-ea"/>
              </a:rPr>
              <a:t>RadioLOGIC, a healthcare model for processing</a:t>
            </a:r>
            <a:r>
              <a:rPr kumimoji="1" lang="en-US" altLang="zh-CN" dirty="0">
                <a:latin typeface="微软雅黑" panose="020B0503020204020204" pitchFamily="34" charset="-122"/>
                <a:ea typeface="微软雅黑" panose="020B0503020204020204" pitchFamily="34" charset="-122"/>
                <a:sym typeface="+mn-ea"/>
              </a:rPr>
              <a:t> </a:t>
            </a:r>
            <a:r>
              <a:rPr kumimoji="1" lang="zh-CN" altLang="en-US" dirty="0">
                <a:latin typeface="微软雅黑" panose="020B0503020204020204" pitchFamily="34" charset="-122"/>
                <a:ea typeface="微软雅黑" panose="020B0503020204020204" pitchFamily="34" charset="-122"/>
                <a:sym typeface="+mn-ea"/>
              </a:rPr>
              <a:t>electronic health records and decision-making in</a:t>
            </a:r>
            <a:r>
              <a:rPr kumimoji="1" lang="en-US" altLang="zh-CN" dirty="0">
                <a:latin typeface="微软雅黑" panose="020B0503020204020204" pitchFamily="34" charset="-122"/>
                <a:ea typeface="微软雅黑" panose="020B0503020204020204" pitchFamily="34" charset="-122"/>
                <a:sym typeface="+mn-ea"/>
              </a:rPr>
              <a:t> </a:t>
            </a:r>
            <a:r>
              <a:rPr kumimoji="1" lang="zh-CN" altLang="en-US" dirty="0">
                <a:latin typeface="微软雅黑" panose="020B0503020204020204" pitchFamily="34" charset="-122"/>
                <a:ea typeface="微软雅黑" panose="020B0503020204020204" pitchFamily="34" charset="-122"/>
                <a:sym typeface="+mn-ea"/>
              </a:rPr>
              <a:t>breast disease</a:t>
            </a:r>
            <a:r>
              <a:rPr kumimoji="1" lang="en-US" altLang="zh-CN" dirty="0">
                <a:latin typeface="微软雅黑" panose="020B0503020204020204" pitchFamily="34" charset="-122"/>
                <a:ea typeface="微软雅黑" panose="020B0503020204020204" pitchFamily="34" charset="-122"/>
                <a:sym typeface="+mn-ea"/>
              </a:rPr>
              <a:t>(2023)</a:t>
            </a:r>
            <a:endParaRPr kumimoji="1" lang="zh-CN" altLang="en-US" dirty="0">
              <a:latin typeface="微软雅黑" panose="020B0503020204020204" pitchFamily="34" charset="-122"/>
              <a:ea typeface="微软雅黑" panose="020B0503020204020204" pitchFamily="34" charset="-122"/>
              <a:sym typeface="+mn-ea"/>
            </a:endParaRPr>
          </a:p>
          <a:p>
            <a:pPr indent="0" algn="l" fontAlgn="auto">
              <a:lnSpc>
                <a:spcPct val="130000"/>
              </a:lnSpc>
              <a:spcAft>
                <a:spcPts val="500"/>
              </a:spcAft>
              <a:buClrTx/>
              <a:buSzTx/>
              <a:buFont typeface="Arial" panose="020B0604020202020204" pitchFamily="34" charset="0"/>
              <a:buNone/>
            </a:pPr>
            <a:r>
              <a:rPr kumimoji="1" lang="zh-CN" altLang="en-US" dirty="0">
                <a:latin typeface="微软雅黑" panose="020B0503020204020204" pitchFamily="34" charset="-122"/>
                <a:ea typeface="微软雅黑" panose="020B0503020204020204" pitchFamily="34" charset="-122"/>
                <a:sym typeface="+mn-ea"/>
              </a:rPr>
              <a:t>文章：https://doi.org/10.1016/j.xcrm.2023.101131</a:t>
            </a:r>
            <a:endParaRPr kumimoji="1" lang="zh-CN" altLang="en-US" dirty="0">
              <a:latin typeface="微软雅黑" panose="020B0503020204020204" pitchFamily="34" charset="-122"/>
              <a:ea typeface="微软雅黑" panose="020B0503020204020204" pitchFamily="34" charset="-122"/>
              <a:sym typeface="+mn-ea"/>
            </a:endParaRPr>
          </a:p>
          <a:p>
            <a:pPr marL="285750" indent="-285750" algn="l">
              <a:lnSpc>
                <a:spcPct val="130000"/>
              </a:lnSpc>
              <a:buClrTx/>
              <a:buSzTx/>
              <a:buFont typeface="Arial" panose="020B0604020202020204" pitchFamily="34" charset="0"/>
              <a:buChar char="•"/>
            </a:pPr>
            <a:r>
              <a:rPr kumimoji="1" lang="en-US" altLang="zh-CN" dirty="0">
                <a:latin typeface="微软雅黑" panose="020B0503020204020204" pitchFamily="34" charset="-122"/>
                <a:ea typeface="微软雅黑" panose="020B0503020204020204" pitchFamily="34" charset="-122"/>
                <a:sym typeface="+mn-ea"/>
              </a:rPr>
              <a:t>Multi-modal trained artificial intelligence solution to triage chest X-ray for COVID-19 using pristine ground-truth, versus radiologists(2022)</a:t>
            </a:r>
            <a:endParaRPr kumimoji="1" lang="en-US" altLang="zh-CN" dirty="0">
              <a:latin typeface="微软雅黑" panose="020B0503020204020204" pitchFamily="34" charset="-122"/>
              <a:ea typeface="微软雅黑" panose="020B0503020204020204" pitchFamily="34" charset="-122"/>
              <a:sym typeface="+mn-ea"/>
            </a:endParaRPr>
          </a:p>
          <a:p>
            <a:pPr indent="0" algn="l" fontAlgn="auto">
              <a:lnSpc>
                <a:spcPct val="130000"/>
              </a:lnSpc>
              <a:spcAft>
                <a:spcPts val="500"/>
              </a:spcAft>
              <a:buClrTx/>
              <a:buSzTx/>
              <a:buFont typeface="Arial" panose="020B0604020202020204" pitchFamily="34" charset="0"/>
              <a:buNone/>
            </a:pPr>
            <a:r>
              <a:rPr kumimoji="1" lang="zh-CN" altLang="en-US" dirty="0">
                <a:latin typeface="微软雅黑" panose="020B0503020204020204" pitchFamily="34" charset="-122"/>
                <a:ea typeface="微软雅黑" panose="020B0503020204020204" pitchFamily="34" charset="-122"/>
                <a:sym typeface="+mn-ea"/>
              </a:rPr>
              <a:t>文章：https://doi.org/10.1016/j.neucom.2022.02.040</a:t>
            </a:r>
            <a:endParaRPr kumimoji="1" lang="zh-CN" altLang="en-US" dirty="0">
              <a:latin typeface="微软雅黑" panose="020B0503020204020204" pitchFamily="34" charset="-122"/>
              <a:ea typeface="微软雅黑" panose="020B0503020204020204" pitchFamily="34" charset="-122"/>
              <a:sym typeface="+mn-ea"/>
            </a:endParaRPr>
          </a:p>
          <a:p>
            <a:pPr indent="0" algn="l">
              <a:lnSpc>
                <a:spcPct val="130000"/>
              </a:lnSpc>
              <a:buClrTx/>
              <a:buSzTx/>
              <a:buFont typeface="Arial" panose="020B0604020202020204" pitchFamily="34" charset="0"/>
              <a:buNone/>
            </a:pPr>
            <a:r>
              <a:rPr kumimoji="1" lang="en-US" altLang="zh-CN" dirty="0">
                <a:latin typeface="微软雅黑" panose="020B0503020204020204" pitchFamily="34" charset="-122"/>
                <a:ea typeface="微软雅黑" panose="020B0503020204020204" pitchFamily="34" charset="-122"/>
                <a:sym typeface="+mn-ea"/>
              </a:rPr>
              <a:t>......</a:t>
            </a:r>
            <a:endParaRPr kumimoji="1" lang="en-US" altLang="zh-CN"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团队及主要成果 </a:t>
            </a:r>
            <a:r>
              <a:rPr kumimoji="1" lang="en-US" altLang="zh-CN" dirty="0"/>
              <a:t>–</a:t>
            </a:r>
            <a:r>
              <a:rPr kumimoji="1" lang="zh-CN" altLang="en-US" dirty="0"/>
              <a:t> 相关成果</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05</a:t>
            </a:r>
            <a:endParaRPr kumimoji="1" lang="zh-CN" altLang="en-US" dirty="0"/>
          </a:p>
        </p:txBody>
      </p:sp>
      <p:sp>
        <p:nvSpPr>
          <p:cNvPr id="9" name="object 2"/>
          <p:cNvSpPr txBox="1">
            <a:spLocks noGrp="1"/>
          </p:cNvSpPr>
          <p:nvPr>
            <p:custDataLst>
              <p:tags r:id="rId1"/>
            </p:custDataLst>
          </p:nvPr>
        </p:nvSpPr>
        <p:spPr>
          <a:xfrm>
            <a:off x="540352" y="1933330"/>
            <a:ext cx="1346835" cy="381635"/>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pc="-35" dirty="0">
                <a:latin typeface="Calibri" panose="020F0502020204030204" charset="0"/>
                <a:ea typeface="Calibri" panose="020F0502020204030204" charset="0"/>
                <a:cs typeface="Calibri" panose="020F0502020204030204" charset="0"/>
              </a:rPr>
              <a:t>开源开放</a:t>
            </a:r>
            <a:endParaRPr lang="zh-CN" altLang="en-US" spc="-35" dirty="0">
              <a:latin typeface="Calibri" panose="020F0502020204030204" charset="0"/>
              <a:ea typeface="Calibri" panose="020F0502020204030204" charset="0"/>
              <a:cs typeface="Calibri" panose="020F0502020204030204" charset="0"/>
            </a:endParaRPr>
          </a:p>
        </p:txBody>
      </p:sp>
      <p:grpSp>
        <p:nvGrpSpPr>
          <p:cNvPr id="29" name="组合 28"/>
          <p:cNvGrpSpPr/>
          <p:nvPr/>
        </p:nvGrpSpPr>
        <p:grpSpPr>
          <a:xfrm>
            <a:off x="2612864" y="1336425"/>
            <a:ext cx="9322231" cy="4742645"/>
            <a:chOff x="2571589" y="2032968"/>
            <a:chExt cx="7445375" cy="3274695"/>
          </a:xfrm>
        </p:grpSpPr>
        <p:sp>
          <p:nvSpPr>
            <p:cNvPr id="10" name="矩形 9"/>
            <p:cNvSpPr/>
            <p:nvPr>
              <p:custDataLst>
                <p:tags r:id="rId2"/>
              </p:custDataLst>
            </p:nvPr>
          </p:nvSpPr>
          <p:spPr>
            <a:xfrm>
              <a:off x="2571589" y="2032968"/>
              <a:ext cx="7445375" cy="3274695"/>
            </a:xfrm>
            <a:prstGeom prst="rect">
              <a:avLst/>
            </a:prstGeom>
            <a:noFill/>
            <a:ln w="158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custDataLst>
                <p:tags r:id="rId3"/>
              </p:custDataLst>
            </p:nvPr>
          </p:nvSpPr>
          <p:spPr>
            <a:xfrm>
              <a:off x="3593939" y="4730448"/>
              <a:ext cx="6257925" cy="409575"/>
            </a:xfrm>
            <a:prstGeom prst="rect">
              <a:avLst/>
            </a:prstGeom>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微调框架LLaMA-Factory</a:t>
              </a:r>
              <a:endParaRPr lang="zh-CN" altLang="en-US"/>
            </a:p>
          </p:txBody>
        </p:sp>
        <p:sp>
          <p:nvSpPr>
            <p:cNvPr id="13" name="矩形 12"/>
            <p:cNvSpPr/>
            <p:nvPr>
              <p:custDataLst>
                <p:tags r:id="rId4"/>
              </p:custDataLst>
            </p:nvPr>
          </p:nvSpPr>
          <p:spPr>
            <a:xfrm>
              <a:off x="3593939" y="4270708"/>
              <a:ext cx="2049145" cy="409575"/>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Baichuan</a:t>
              </a:r>
              <a:endParaRPr lang="en-US" altLang="zh-CN"/>
            </a:p>
          </p:txBody>
        </p:sp>
        <p:sp>
          <p:nvSpPr>
            <p:cNvPr id="15" name="矩形 14"/>
            <p:cNvSpPr/>
            <p:nvPr>
              <p:custDataLst>
                <p:tags r:id="rId5"/>
              </p:custDataLst>
            </p:nvPr>
          </p:nvSpPr>
          <p:spPr>
            <a:xfrm>
              <a:off x="5698329" y="4270708"/>
              <a:ext cx="2049145" cy="409575"/>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Baichuan2</a:t>
              </a:r>
              <a:endParaRPr lang="en-US" altLang="zh-CN"/>
            </a:p>
          </p:txBody>
        </p:sp>
        <p:sp>
          <p:nvSpPr>
            <p:cNvPr id="16" name="矩形 15"/>
            <p:cNvSpPr/>
            <p:nvPr>
              <p:custDataLst>
                <p:tags r:id="rId6"/>
              </p:custDataLst>
            </p:nvPr>
          </p:nvSpPr>
          <p:spPr>
            <a:xfrm>
              <a:off x="7802719" y="4270708"/>
              <a:ext cx="2049145" cy="409575"/>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其它开源</a:t>
              </a:r>
              <a:r>
                <a:rPr lang="en-US" altLang="zh-CN"/>
                <a:t>LLMs</a:t>
              </a:r>
              <a:endParaRPr lang="en-US" altLang="zh-CN"/>
            </a:p>
          </p:txBody>
        </p:sp>
        <p:sp>
          <p:nvSpPr>
            <p:cNvPr id="17" name="矩形 16"/>
            <p:cNvSpPr/>
            <p:nvPr>
              <p:custDataLst>
                <p:tags r:id="rId7"/>
              </p:custDataLst>
            </p:nvPr>
          </p:nvSpPr>
          <p:spPr>
            <a:xfrm>
              <a:off x="3593939" y="2862913"/>
              <a:ext cx="3066415" cy="135826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ltLang="zh-CN" dirty="0"/>
            </a:p>
          </p:txBody>
        </p:sp>
        <p:sp>
          <p:nvSpPr>
            <p:cNvPr id="18" name="矩形 17"/>
            <p:cNvSpPr/>
            <p:nvPr>
              <p:custDataLst>
                <p:tags r:id="rId8"/>
              </p:custDataLst>
            </p:nvPr>
          </p:nvSpPr>
          <p:spPr>
            <a:xfrm>
              <a:off x="6714964" y="2864183"/>
              <a:ext cx="3136900" cy="1356360"/>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p>
          </p:txBody>
        </p:sp>
        <p:sp>
          <p:nvSpPr>
            <p:cNvPr id="19" name="文本框 18"/>
            <p:cNvSpPr txBox="1"/>
            <p:nvPr>
              <p:custDataLst>
                <p:tags r:id="rId9"/>
              </p:custDataLst>
            </p:nvPr>
          </p:nvSpPr>
          <p:spPr>
            <a:xfrm>
              <a:off x="3656804" y="2949908"/>
              <a:ext cx="3003550" cy="1232576"/>
            </a:xfrm>
            <a:prstGeom prst="rect">
              <a:avLst/>
            </a:prstGeom>
            <a:noFill/>
          </p:spPr>
          <p:txBody>
            <a:bodyPr wrap="square" rtlCol="0">
              <a:spAutoFit/>
            </a:bodyPr>
            <a:lstStyle/>
            <a:p>
              <a:pPr algn="ctr"/>
              <a:r>
                <a:rPr lang="zh-CN" altLang="en-US" sz="2000" dirty="0"/>
                <a:t>数据开放</a:t>
              </a:r>
              <a:endParaRPr lang="en-US" altLang="zh-CN" sz="2000" dirty="0"/>
            </a:p>
            <a:p>
              <a:pPr algn="ctr"/>
              <a:endParaRPr lang="zh-CN" altLang="en-US" sz="2000" dirty="0"/>
            </a:p>
            <a:p>
              <a:pPr marL="285750" indent="-285750" algn="l">
                <a:buFont typeface="Arial" panose="020B0604020202020204" pitchFamily="34" charset="0"/>
                <a:buChar char="•"/>
              </a:pPr>
              <a:r>
                <a:rPr lang="en-US" altLang="zh-CN" sz="1400" dirty="0"/>
                <a:t>4</a:t>
              </a:r>
              <a:r>
                <a:rPr lang="zh-CN" altLang="en-US" sz="1400" dirty="0"/>
                <a:t>个</a:t>
              </a:r>
              <a:r>
                <a:rPr lang="en-US" altLang="zh-CN" sz="1400" b="1" dirty="0"/>
                <a:t>-</a:t>
              </a:r>
              <a:r>
                <a:rPr lang="zh-CN" altLang="en-US" sz="1400" dirty="0"/>
                <a:t>总共</a:t>
              </a:r>
              <a:r>
                <a:rPr lang="zh-CN" altLang="en-US" sz="1400" b="1" dirty="0"/>
                <a:t>超百</a:t>
              </a:r>
              <a:r>
                <a:rPr lang="en-US" altLang="zh-CN" sz="1400" b="1" dirty="0"/>
                <a:t>GB</a:t>
              </a:r>
              <a:r>
                <a:rPr lang="zh-CN" altLang="en-US" sz="1400" dirty="0"/>
                <a:t>的中西医预训练语料；</a:t>
              </a:r>
              <a:endParaRPr lang="zh-CN" altLang="en-US" sz="1400" dirty="0"/>
            </a:p>
            <a:p>
              <a:pPr marL="285750" indent="-285750" algn="l">
                <a:buFont typeface="Arial" panose="020B0604020202020204" pitchFamily="34" charset="0"/>
                <a:buChar char="•"/>
              </a:pPr>
              <a:r>
                <a:rPr lang="en-US" altLang="zh-CN" sz="1400" dirty="0"/>
                <a:t>29</a:t>
              </a:r>
              <a:r>
                <a:rPr lang="zh-CN" altLang="en-US" sz="1400" dirty="0"/>
                <a:t>个</a:t>
              </a:r>
              <a:r>
                <a:rPr lang="en-US" altLang="zh-CN" sz="1400" b="1" dirty="0"/>
                <a:t>-</a:t>
              </a:r>
              <a:r>
                <a:rPr lang="zh-CN" altLang="en-US" sz="1400" dirty="0"/>
                <a:t>总共</a:t>
              </a:r>
              <a:r>
                <a:rPr lang="zh-CN" altLang="en-US" sz="1400" b="1" dirty="0"/>
                <a:t>超千万条</a:t>
              </a:r>
              <a:r>
                <a:rPr lang="zh-CN" altLang="en-US" sz="1400" dirty="0"/>
                <a:t>监督微调医学数据；</a:t>
              </a:r>
              <a:endParaRPr lang="zh-CN" altLang="en-US" sz="1400" dirty="0"/>
            </a:p>
            <a:p>
              <a:pPr marL="285750" indent="-285750" algn="l">
                <a:buFont typeface="Arial" panose="020B0604020202020204" pitchFamily="34" charset="0"/>
                <a:buChar char="•"/>
              </a:pPr>
              <a:r>
                <a:rPr lang="en-US" altLang="zh-CN" sz="1400" dirty="0"/>
                <a:t>5</a:t>
              </a:r>
              <a:r>
                <a:rPr lang="zh-CN" altLang="en-US" sz="1400" dirty="0"/>
                <a:t>个</a:t>
              </a:r>
              <a:r>
                <a:rPr lang="en-US" altLang="zh-CN" sz="1400" b="1" dirty="0"/>
                <a:t>-</a:t>
              </a:r>
              <a:r>
                <a:rPr lang="zh-CN" altLang="en-US" sz="1400" dirty="0"/>
                <a:t>总共</a:t>
              </a:r>
              <a:r>
                <a:rPr lang="zh-CN" altLang="en-US" sz="1400" b="1" dirty="0"/>
                <a:t>数十万条</a:t>
              </a:r>
              <a:r>
                <a:rPr lang="en-US" altLang="zh-CN" sz="1400" dirty="0"/>
                <a:t>RLHF</a:t>
              </a:r>
              <a:r>
                <a:rPr lang="zh-CN" altLang="en-US" sz="1400" dirty="0"/>
                <a:t>训练数据；</a:t>
              </a:r>
              <a:endParaRPr lang="zh-CN" altLang="en-US" sz="1400" dirty="0"/>
            </a:p>
            <a:p>
              <a:pPr marL="285750" indent="-285750" algn="l">
                <a:buFont typeface="Arial" panose="020B0604020202020204" pitchFamily="34" charset="0"/>
                <a:buChar char="•"/>
              </a:pPr>
              <a:r>
                <a:rPr lang="en-US" altLang="zh-CN" sz="1400" dirty="0"/>
                <a:t>1</a:t>
              </a:r>
              <a:r>
                <a:rPr lang="zh-CN" altLang="en-US" sz="1400" dirty="0"/>
                <a:t>个</a:t>
              </a:r>
              <a:r>
                <a:rPr lang="en-US" altLang="zh-CN" sz="1400" b="1" dirty="0"/>
                <a:t>-</a:t>
              </a:r>
              <a:r>
                <a:rPr lang="zh-CN" altLang="en-US" sz="1400" dirty="0"/>
                <a:t>总共</a:t>
              </a:r>
              <a:r>
                <a:rPr lang="en-US" altLang="zh-CN" sz="1400" b="1" dirty="0"/>
                <a:t>60</a:t>
              </a:r>
              <a:r>
                <a:rPr lang="zh-CN" altLang="en-US" sz="1400" b="1" dirty="0"/>
                <a:t>条</a:t>
              </a:r>
              <a:r>
                <a:rPr lang="zh-CN" altLang="en-US" sz="1400" dirty="0"/>
                <a:t>由</a:t>
              </a:r>
              <a:r>
                <a:rPr lang="en-US" altLang="zh-CN" sz="1400" dirty="0"/>
                <a:t>ChatGPT</a:t>
              </a:r>
              <a:r>
                <a:rPr lang="zh-CN" altLang="en-US" sz="1400" dirty="0"/>
                <a:t>蒸馏而来的医院导诊示例数据；</a:t>
              </a:r>
              <a:endParaRPr lang="zh-CN" altLang="en-US" sz="1400" dirty="0"/>
            </a:p>
          </p:txBody>
        </p:sp>
        <p:sp>
          <p:nvSpPr>
            <p:cNvPr id="20" name="文本框 19"/>
            <p:cNvSpPr txBox="1"/>
            <p:nvPr>
              <p:custDataLst>
                <p:tags r:id="rId10"/>
              </p:custDataLst>
            </p:nvPr>
          </p:nvSpPr>
          <p:spPr>
            <a:xfrm>
              <a:off x="6782274" y="2949908"/>
              <a:ext cx="3007995" cy="1253828"/>
            </a:xfrm>
            <a:prstGeom prst="rect">
              <a:avLst/>
            </a:prstGeom>
            <a:noFill/>
          </p:spPr>
          <p:txBody>
            <a:bodyPr wrap="square" rtlCol="0">
              <a:spAutoFit/>
            </a:bodyPr>
            <a:lstStyle/>
            <a:p>
              <a:pPr algn="ctr"/>
              <a:r>
                <a:rPr lang="zh-CN" altLang="en-US" sz="2000" dirty="0"/>
                <a:t>模型开放</a:t>
              </a:r>
              <a:endParaRPr lang="en-US" altLang="zh-CN" sz="2000" dirty="0"/>
            </a:p>
            <a:p>
              <a:pPr algn="ctr"/>
              <a:endParaRPr lang="zh-CN" altLang="en-US" sz="2000" dirty="0"/>
            </a:p>
            <a:p>
              <a:pPr marL="285750" indent="-285750" algn="l">
                <a:buFont typeface="Arial" panose="020B0604020202020204" pitchFamily="34" charset="0"/>
                <a:buChar char="•"/>
              </a:pPr>
              <a:r>
                <a:rPr lang="zh-CN" altLang="en-US" sz="1400" dirty="0"/>
                <a:t>收集整理了国内</a:t>
              </a:r>
              <a:r>
                <a:rPr lang="zh-CN" altLang="en-US" sz="1400" b="1" dirty="0"/>
                <a:t>开源的</a:t>
              </a:r>
              <a:r>
                <a:rPr lang="en-US" altLang="zh-CN" sz="1400" b="1" dirty="0"/>
                <a:t>26</a:t>
              </a:r>
              <a:r>
                <a:rPr lang="zh-CN" altLang="en-US" sz="1400" b="1" dirty="0"/>
                <a:t>个医学</a:t>
              </a:r>
              <a:r>
                <a:rPr lang="en-US" altLang="zh-CN" sz="1400" b="1" dirty="0"/>
                <a:t>LLM</a:t>
              </a:r>
              <a:r>
                <a:rPr lang="zh-CN" altLang="en-US" sz="1400" dirty="0"/>
                <a:t>；</a:t>
              </a:r>
              <a:endParaRPr lang="zh-CN" altLang="en-US" sz="1400" dirty="0"/>
            </a:p>
            <a:p>
              <a:pPr marL="285750" indent="-285750" algn="l">
                <a:buFont typeface="Arial" panose="020B0604020202020204" pitchFamily="34" charset="0"/>
                <a:buChar char="•"/>
              </a:pPr>
              <a:r>
                <a:rPr lang="zh-CN" altLang="en-US" sz="1400" dirty="0"/>
                <a:t>开源了我们基于自有数据在</a:t>
              </a:r>
              <a:r>
                <a:rPr lang="en-US" altLang="zh-CN" sz="1400" dirty="0" err="1"/>
                <a:t>Baichuan</a:t>
              </a:r>
              <a:r>
                <a:rPr lang="zh-CN" altLang="en-US" sz="1400" dirty="0"/>
                <a:t>，</a:t>
              </a:r>
              <a:r>
                <a:rPr lang="en-US" altLang="zh-CN" sz="1400" dirty="0"/>
                <a:t>Baichuan2</a:t>
              </a:r>
              <a:r>
                <a:rPr lang="zh-CN" altLang="en-US" sz="1400" dirty="0"/>
                <a:t>，</a:t>
              </a:r>
              <a:r>
                <a:rPr lang="en-US" altLang="zh-CN" sz="1400" dirty="0"/>
                <a:t>LLaMA2</a:t>
              </a:r>
              <a:r>
                <a:rPr lang="zh-CN" altLang="en-US" sz="1400" dirty="0"/>
                <a:t>，</a:t>
              </a:r>
              <a:r>
                <a:rPr lang="en-US" altLang="zh-CN" sz="1400" dirty="0" err="1"/>
                <a:t>QWen</a:t>
              </a:r>
              <a:r>
                <a:rPr lang="zh-CN" altLang="en-US" sz="1400" dirty="0"/>
                <a:t>等</a:t>
              </a:r>
              <a:r>
                <a:rPr lang="en-US" altLang="zh-CN" sz="1400" dirty="0"/>
                <a:t>LLM</a:t>
              </a:r>
              <a:r>
                <a:rPr lang="zh-CN" altLang="en-US" sz="1400" dirty="0"/>
                <a:t>上训练的</a:t>
              </a:r>
              <a:r>
                <a:rPr lang="en-US" altLang="zh-CN" sz="1600" b="1" dirty="0"/>
                <a:t>13</a:t>
              </a:r>
              <a:r>
                <a:rPr lang="zh-CN" altLang="en-US" sz="1600" b="1" dirty="0"/>
                <a:t>个微调医学</a:t>
              </a:r>
              <a:r>
                <a:rPr lang="en-US" altLang="zh-CN" sz="1600" b="1" dirty="0"/>
                <a:t>LLM</a:t>
              </a:r>
              <a:r>
                <a:rPr lang="zh-CN" altLang="en-US" sz="1400" dirty="0"/>
                <a:t>，同时包含在</a:t>
              </a:r>
              <a:r>
                <a:rPr lang="en-US" altLang="zh-CN" sz="1400" dirty="0"/>
                <a:t>CMB</a:t>
              </a:r>
              <a:r>
                <a:rPr lang="zh-CN" altLang="en-US" sz="1400" dirty="0"/>
                <a:t>上的评测结果；</a:t>
              </a:r>
              <a:endParaRPr lang="zh-CN" altLang="en-US" sz="1400" dirty="0"/>
            </a:p>
          </p:txBody>
        </p:sp>
        <p:sp>
          <p:nvSpPr>
            <p:cNvPr id="21" name="矩形 20"/>
            <p:cNvSpPr/>
            <p:nvPr>
              <p:custDataLst>
                <p:tags r:id="rId11"/>
              </p:custDataLst>
            </p:nvPr>
          </p:nvSpPr>
          <p:spPr>
            <a:xfrm>
              <a:off x="2649059" y="2778458"/>
              <a:ext cx="7291070" cy="2460625"/>
            </a:xfrm>
            <a:prstGeom prst="rect">
              <a:avLst/>
            </a:prstGeom>
            <a:noFill/>
            <a:ln w="22225" cmpd="sng">
              <a:solidFill>
                <a:schemeClr val="accent3">
                  <a:lumMod val="60000"/>
                  <a:lumOff val="4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2"/>
              </p:custDataLst>
            </p:nvPr>
          </p:nvSpPr>
          <p:spPr>
            <a:xfrm>
              <a:off x="2649059" y="2093293"/>
              <a:ext cx="7291070" cy="622300"/>
            </a:xfrm>
            <a:prstGeom prst="rect">
              <a:avLst/>
            </a:prstGeom>
            <a:noFill/>
            <a:ln w="22225" cmpd="sng">
              <a:solidFill>
                <a:schemeClr val="accent3">
                  <a:lumMod val="60000"/>
                  <a:lumOff val="4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custDataLst>
                <p:tags r:id="rId13"/>
              </p:custDataLst>
            </p:nvPr>
          </p:nvSpPr>
          <p:spPr>
            <a:xfrm>
              <a:off x="2688271" y="3670315"/>
              <a:ext cx="983907" cy="255016"/>
            </a:xfrm>
            <a:prstGeom prst="rect">
              <a:avLst/>
            </a:prstGeom>
            <a:noFill/>
          </p:spPr>
          <p:txBody>
            <a:bodyPr wrap="square" rtlCol="0">
              <a:spAutoFit/>
            </a:bodyPr>
            <a:lstStyle/>
            <a:p>
              <a:r>
                <a:rPr lang="zh-CN" altLang="en-US" dirty="0"/>
                <a:t>底层基础</a:t>
              </a:r>
              <a:endParaRPr lang="zh-CN" altLang="en-US" dirty="0"/>
            </a:p>
          </p:txBody>
        </p:sp>
        <p:sp>
          <p:nvSpPr>
            <p:cNvPr id="24" name="文本框 23"/>
            <p:cNvSpPr txBox="1"/>
            <p:nvPr>
              <p:custDataLst>
                <p:tags r:id="rId14"/>
              </p:custDataLst>
            </p:nvPr>
          </p:nvSpPr>
          <p:spPr>
            <a:xfrm>
              <a:off x="2732536" y="2289508"/>
              <a:ext cx="952500" cy="255016"/>
            </a:xfrm>
            <a:prstGeom prst="rect">
              <a:avLst/>
            </a:prstGeom>
            <a:noFill/>
          </p:spPr>
          <p:txBody>
            <a:bodyPr wrap="square" rtlCol="0">
              <a:spAutoFit/>
            </a:bodyPr>
            <a:lstStyle/>
            <a:p>
              <a:r>
                <a:rPr lang="zh-CN" altLang="en-US" dirty="0"/>
                <a:t>上层应用</a:t>
              </a:r>
              <a:endParaRPr lang="zh-CN" altLang="en-US" dirty="0"/>
            </a:p>
          </p:txBody>
        </p:sp>
        <p:sp>
          <p:nvSpPr>
            <p:cNvPr id="25" name="矩形 24"/>
            <p:cNvSpPr/>
            <p:nvPr>
              <p:custDataLst>
                <p:tags r:id="rId15"/>
              </p:custDataLst>
            </p:nvPr>
          </p:nvSpPr>
          <p:spPr>
            <a:xfrm>
              <a:off x="3593939" y="2187908"/>
              <a:ext cx="2049145" cy="409575"/>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bg1"/>
                  </a:solidFill>
                </a:rPr>
                <a:t>Langchain-Chatchat</a:t>
              </a:r>
              <a:endParaRPr lang="en-US" altLang="zh-CN">
                <a:solidFill>
                  <a:schemeClr val="bg1"/>
                </a:solidFill>
              </a:endParaRPr>
            </a:p>
          </p:txBody>
        </p:sp>
        <p:sp>
          <p:nvSpPr>
            <p:cNvPr id="26" name="矩形 25"/>
            <p:cNvSpPr/>
            <p:nvPr>
              <p:custDataLst>
                <p:tags r:id="rId16"/>
              </p:custDataLst>
            </p:nvPr>
          </p:nvSpPr>
          <p:spPr>
            <a:xfrm>
              <a:off x="5698964" y="2187908"/>
              <a:ext cx="2049145" cy="409575"/>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DB-GPT</a:t>
              </a:r>
              <a:endParaRPr lang="en-US" altLang="zh-CN"/>
            </a:p>
          </p:txBody>
        </p:sp>
        <p:sp>
          <p:nvSpPr>
            <p:cNvPr id="27" name="矩形 26"/>
            <p:cNvSpPr/>
            <p:nvPr>
              <p:custDataLst>
                <p:tags r:id="rId17"/>
              </p:custDataLst>
            </p:nvPr>
          </p:nvSpPr>
          <p:spPr>
            <a:xfrm>
              <a:off x="7803989" y="2187908"/>
              <a:ext cx="2049145" cy="409575"/>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BiSheng</a:t>
              </a:r>
              <a:endParaRPr lang="en-US" altLang="zh-CN"/>
            </a:p>
          </p:txBody>
        </p:sp>
      </p:grpSp>
      <p:sp>
        <p:nvSpPr>
          <p:cNvPr id="28" name="文本框 27"/>
          <p:cNvSpPr txBox="1"/>
          <p:nvPr>
            <p:custDataLst>
              <p:tags r:id="rId18"/>
            </p:custDataLst>
          </p:nvPr>
        </p:nvSpPr>
        <p:spPr>
          <a:xfrm>
            <a:off x="179727" y="2664402"/>
            <a:ext cx="2363966" cy="2859405"/>
          </a:xfrm>
          <a:prstGeom prst="rect">
            <a:avLst/>
          </a:prstGeom>
          <a:noFill/>
        </p:spPr>
        <p:txBody>
          <a:bodyPr wrap="square" rtlCol="0">
            <a:noAutofit/>
          </a:bodyPr>
          <a:lstStyle/>
          <a:p>
            <a:r>
              <a:rPr lang="en-US" altLang="zh-CN" sz="1600" dirty="0"/>
              <a:t>2023</a:t>
            </a:r>
            <a:r>
              <a:rPr lang="zh-CN" altLang="en-US" sz="1600" dirty="0"/>
              <a:t>年</a:t>
            </a:r>
            <a:r>
              <a:rPr lang="en-US" altLang="zh-CN" sz="1600" dirty="0"/>
              <a:t>10</a:t>
            </a:r>
            <a:r>
              <a:rPr lang="zh-CN" altLang="en-US" sz="1600" dirty="0"/>
              <a:t>月</a:t>
            </a:r>
            <a:r>
              <a:rPr lang="en-US" altLang="zh-CN" sz="1600" dirty="0"/>
              <a:t>15</a:t>
            </a:r>
            <a:r>
              <a:rPr lang="zh-CN" altLang="en-US" sz="1600" dirty="0"/>
              <a:t>日，</a:t>
            </a:r>
            <a:r>
              <a:rPr lang="en-US" altLang="zh-CN" sz="1600" dirty="0" err="1"/>
              <a:t>CareGPT</a:t>
            </a:r>
            <a:r>
              <a:rPr lang="zh-CN" altLang="en-US" sz="1600" dirty="0"/>
              <a:t>正式在</a:t>
            </a:r>
            <a:r>
              <a:rPr lang="en-US" altLang="zh-CN" sz="1600" dirty="0" err="1"/>
              <a:t>Github</a:t>
            </a:r>
            <a:r>
              <a:rPr lang="zh-CN" altLang="en-US" sz="1600" dirty="0"/>
              <a:t>开源。</a:t>
            </a:r>
            <a:endParaRPr lang="zh-CN" altLang="en-US" sz="1600" dirty="0"/>
          </a:p>
          <a:p>
            <a:endParaRPr lang="zh-CN" altLang="en-US" sz="1600" dirty="0"/>
          </a:p>
          <a:p>
            <a:r>
              <a:rPr lang="zh-CN" altLang="en-US" sz="1600" dirty="0"/>
              <a:t>Care</a:t>
            </a:r>
            <a:r>
              <a:rPr lang="en-US" altLang="zh-CN" sz="1600" dirty="0"/>
              <a:t>Llma</a:t>
            </a:r>
            <a:r>
              <a:rPr lang="zh-CN" altLang="en-US" sz="1600" dirty="0"/>
              <a:t> 为MPU医疗大语言模型IvyGPT的分支，其存在意义是探索医疗数据、医疗LLM训练与部署相关的工作研究，打造可信赖可落地的医疗</a:t>
            </a:r>
            <a:r>
              <a:rPr lang="en-US" altLang="zh-CN" sz="1600" dirty="0"/>
              <a:t>LLM</a:t>
            </a:r>
            <a:r>
              <a:rPr lang="zh-CN" altLang="en-US" sz="1600" dirty="0"/>
              <a:t>系统！</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7300" y="378619"/>
            <a:ext cx="10515600" cy="433388"/>
          </a:xfrm>
        </p:spPr>
        <p:txBody>
          <a:bodyPr/>
          <a:lstStyle/>
          <a:p>
            <a:r>
              <a:rPr kumimoji="1" lang="zh-CN" altLang="en-US" b="1" dirty="0"/>
              <a:t>摘要</a:t>
            </a:r>
            <a:endParaRPr kumimoji="1" lang="zh-CN" altLang="en-US" b="1" dirty="0"/>
          </a:p>
        </p:txBody>
      </p:sp>
      <p:sp>
        <p:nvSpPr>
          <p:cNvPr id="7" name="文本框 6"/>
          <p:cNvSpPr txBox="1"/>
          <p:nvPr>
            <p:custDataLst>
              <p:tags r:id="rId1"/>
            </p:custDataLst>
          </p:nvPr>
        </p:nvSpPr>
        <p:spPr>
          <a:xfrm>
            <a:off x="838200" y="1300099"/>
            <a:ext cx="10515599" cy="4399915"/>
          </a:xfrm>
          <a:prstGeom prst="rect">
            <a:avLst/>
          </a:prstGeom>
          <a:noFill/>
        </p:spPr>
        <p:txBody>
          <a:bodyPr wrap="square" rtlCol="0">
            <a:spAutoFit/>
          </a:bodyPr>
          <a:p>
            <a:pPr indent="457200">
              <a:lnSpc>
                <a:spcPct val="200000"/>
              </a:lnSpc>
            </a:pPr>
            <a:r>
              <a:rPr lang="zh-CN" altLang="en-US" sz="2000" dirty="0"/>
              <a:t>当前的大语言模型能够在大量语料的预训练与少量问答微调的情况下做到像人类一样对话。但在特定的应用场景中，许多问题的存在导致大语言模型难以被真正采纳与部署。</a:t>
            </a:r>
            <a:r>
              <a:rPr lang="en-US" altLang="zh-CN" sz="2000" dirty="0"/>
              <a:t>	</a:t>
            </a:r>
            <a:endParaRPr lang="en-US" altLang="zh-CN" sz="2000" dirty="0"/>
          </a:p>
          <a:p>
            <a:pPr indent="457200">
              <a:lnSpc>
                <a:spcPct val="200000"/>
              </a:lnSpc>
            </a:pPr>
            <a:r>
              <a:rPr lang="zh-CN" altLang="en-US" sz="2000" dirty="0"/>
              <a:t>我们针对在医疗场景下的应用存在的问题，分别对模型幻觉问题、客制化、本地化需求问题以及诊断过程可解释性问题这几个方面对模型进行技术上的改进。</a:t>
            </a:r>
            <a:endParaRPr lang="en-US" altLang="zh-CN" sz="2000" dirty="0"/>
          </a:p>
          <a:p>
            <a:pPr indent="457200">
              <a:lnSpc>
                <a:spcPct val="200000"/>
              </a:lnSpc>
            </a:pPr>
            <a:r>
              <a:rPr lang="zh-CN" altLang="en-US" sz="2000" dirty="0"/>
              <a:t>在</a:t>
            </a:r>
            <a:r>
              <a:rPr lang="zh-CN" altLang="en-US" sz="2000" dirty="0"/>
              <a:t>医疗领域，模型产生的错误往往由于其后果的严重性难以被接受，我们提出的大模型技术能够在有类似困扰的领域中提升提升模型可靠性与可解释性，同时为多场景客制化部署奠定基础，为大模型普及打造良好环境。</a:t>
            </a:r>
            <a:endParaRPr lang="en-US" altLang="zh-C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谢谢</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0"/>
          </p:nvPr>
        </p:nvSpPr>
        <p:spPr/>
        <p:txBody>
          <a:bodyPr/>
          <a:lstStyle/>
          <a:p>
            <a:r>
              <a:rPr kumimoji="1" lang="zh-CN" altLang="en-US" dirty="0"/>
              <a:t>项目背景及目标</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项目背景及目标</a:t>
            </a:r>
            <a:endParaRPr kumimoji="1" lang="zh-CN" altLang="en-US" dirty="0"/>
          </a:p>
        </p:txBody>
      </p:sp>
      <p:sp>
        <p:nvSpPr>
          <p:cNvPr id="3" name="文本占位符 2"/>
          <p:cNvSpPr>
            <a:spLocks noGrp="1"/>
          </p:cNvSpPr>
          <p:nvPr>
            <p:ph type="body" sz="quarter" idx="10"/>
          </p:nvPr>
        </p:nvSpPr>
        <p:spPr>
          <a:xfrm>
            <a:off x="257628" y="307295"/>
            <a:ext cx="609600" cy="433388"/>
          </a:xfrm>
        </p:spPr>
        <p:txBody>
          <a:bodyPr anchor="ctr"/>
          <a:lstStyle/>
          <a:p>
            <a:pPr algn="ctr"/>
            <a:r>
              <a:rPr kumimoji="1" lang="en-US" altLang="zh-CN" dirty="0"/>
              <a:t>01</a:t>
            </a:r>
            <a:endParaRPr kumimoji="1" lang="zh-CN" altLang="en-US" dirty="0"/>
          </a:p>
        </p:txBody>
      </p:sp>
      <p:sp>
        <p:nvSpPr>
          <p:cNvPr id="5" name="文本框 4"/>
          <p:cNvSpPr txBox="1"/>
          <p:nvPr>
            <p:custDataLst>
              <p:tags r:id="rId1"/>
            </p:custDataLst>
          </p:nvPr>
        </p:nvSpPr>
        <p:spPr>
          <a:xfrm>
            <a:off x="597960" y="1403159"/>
            <a:ext cx="11096172" cy="4246245"/>
          </a:xfrm>
          <a:prstGeom prst="rect">
            <a:avLst/>
          </a:prstGeom>
          <a:noFill/>
        </p:spPr>
        <p:txBody>
          <a:bodyPr wrap="square" rtlCol="0">
            <a:spAutoFit/>
          </a:bodyPr>
          <a:p>
            <a:pPr algn="l">
              <a:lnSpc>
                <a:spcPct val="150000"/>
              </a:lnSpc>
            </a:pPr>
            <a:r>
              <a:rPr lang="zh-CN" altLang="en-US" sz="2000" dirty="0">
                <a:solidFill>
                  <a:schemeClr val="tx1"/>
                </a:solidFill>
              </a:rPr>
              <a:t>医疗</a:t>
            </a:r>
            <a:r>
              <a:rPr lang="en-US" altLang="zh-CN" sz="2000" dirty="0">
                <a:solidFill>
                  <a:schemeClr val="tx1"/>
                </a:solidFill>
              </a:rPr>
              <a:t>LLM</a:t>
            </a:r>
            <a:r>
              <a:rPr lang="zh-CN" altLang="en-US" sz="2000" dirty="0">
                <a:solidFill>
                  <a:schemeClr val="tx1"/>
                </a:solidFill>
              </a:rPr>
              <a:t>被应用中的痛点</a:t>
            </a:r>
            <a:r>
              <a:rPr lang="zh-CN" altLang="en-US" sz="2800" dirty="0">
                <a:solidFill>
                  <a:srgbClr val="FF0000"/>
                </a:solidFill>
              </a:rPr>
              <a:t>问题</a:t>
            </a:r>
            <a:r>
              <a:rPr lang="zh-CN" altLang="en-US" sz="2000" dirty="0">
                <a:solidFill>
                  <a:schemeClr val="tx1"/>
                </a:solidFill>
              </a:rPr>
              <a:t>：</a:t>
            </a:r>
            <a:endParaRPr lang="zh-CN" altLang="en-US" sz="2000" dirty="0">
              <a:solidFill>
                <a:schemeClr val="tx1"/>
              </a:solidFill>
            </a:endParaRPr>
          </a:p>
          <a:p>
            <a:pPr indent="0" algn="l">
              <a:lnSpc>
                <a:spcPct val="150000"/>
              </a:lnSpc>
              <a:buNone/>
            </a:pPr>
            <a:r>
              <a:rPr lang="en-US" altLang="zh-CN" sz="2000" b="1" dirty="0">
                <a:solidFill>
                  <a:schemeClr val="tx1"/>
                </a:solidFill>
                <a:sym typeface="+mn-ea"/>
              </a:rPr>
              <a:t>1</a:t>
            </a:r>
            <a:r>
              <a:rPr lang="zh-CN" altLang="en-US" sz="2000" b="1" dirty="0">
                <a:solidFill>
                  <a:schemeClr val="tx1"/>
                </a:solidFill>
                <a:sym typeface="+mn-ea"/>
              </a:rPr>
              <a:t>. </a:t>
            </a:r>
            <a:r>
              <a:rPr lang="zh-CN" altLang="en-US" sz="2000" b="1" dirty="0">
                <a:solidFill>
                  <a:srgbClr val="FF0000"/>
                </a:solidFill>
              </a:rPr>
              <a:t>模型幻觉问题严重</a:t>
            </a:r>
            <a:r>
              <a:rPr lang="zh-CN" altLang="en-US" sz="2000" dirty="0">
                <a:solidFill>
                  <a:schemeClr val="tx1"/>
                </a:solidFill>
              </a:rPr>
              <a:t>：LLM会生成误导信息和虚假数据，可能导致不可挽回的生命财产损失；</a:t>
            </a:r>
            <a:endParaRPr lang="en-US" altLang="zh-CN" sz="2000" dirty="0">
              <a:solidFill>
                <a:schemeClr val="tx1"/>
              </a:solidFill>
            </a:endParaRPr>
          </a:p>
          <a:p>
            <a:pPr marL="457200" indent="-457200" algn="l">
              <a:lnSpc>
                <a:spcPct val="150000"/>
              </a:lnSpc>
              <a:buAutoNum type="arabicPeriod"/>
            </a:pPr>
            <a:endParaRPr lang="zh-CN" altLang="en-US" sz="2000" dirty="0">
              <a:solidFill>
                <a:schemeClr val="tx1"/>
              </a:solidFill>
            </a:endParaRPr>
          </a:p>
          <a:p>
            <a:pPr algn="l">
              <a:lnSpc>
                <a:spcPct val="150000"/>
              </a:lnSpc>
            </a:pPr>
            <a:r>
              <a:rPr lang="zh-CN" altLang="en-US" sz="2000" b="1" dirty="0">
                <a:solidFill>
                  <a:schemeClr val="tx1"/>
                </a:solidFill>
              </a:rPr>
              <a:t>2. </a:t>
            </a:r>
            <a:r>
              <a:rPr lang="zh-CN" altLang="en-US" sz="2000" b="1" dirty="0">
                <a:solidFill>
                  <a:srgbClr val="FF0000"/>
                </a:solidFill>
              </a:rPr>
              <a:t>客制化需求高，但存在限制</a:t>
            </a:r>
            <a:r>
              <a:rPr lang="zh-CN" altLang="en-US" sz="2000" dirty="0">
                <a:solidFill>
                  <a:schemeClr val="tx1"/>
                </a:solidFill>
              </a:rPr>
              <a:t>：保持数据和模型在本地。确保医院对数据和知识产权保持完全的控制是许多医疗机构的确切要求，然而本地模型受限于计算资源和模型底层表现力；</a:t>
            </a:r>
            <a:endParaRPr lang="en-US" altLang="zh-CN" sz="2000" dirty="0">
              <a:solidFill>
                <a:schemeClr val="tx1"/>
              </a:solidFill>
            </a:endParaRPr>
          </a:p>
          <a:p>
            <a:pPr algn="l">
              <a:lnSpc>
                <a:spcPct val="150000"/>
              </a:lnSpc>
            </a:pPr>
            <a:endParaRPr lang="zh-CN" altLang="en-US" sz="2000" dirty="0">
              <a:solidFill>
                <a:schemeClr val="tx1"/>
              </a:solidFill>
            </a:endParaRPr>
          </a:p>
          <a:p>
            <a:pPr algn="l">
              <a:lnSpc>
                <a:spcPct val="150000"/>
              </a:lnSpc>
            </a:pPr>
            <a:r>
              <a:rPr lang="zh-CN" altLang="en-US" sz="2000" b="1" dirty="0">
                <a:solidFill>
                  <a:schemeClr val="tx1"/>
                </a:solidFill>
              </a:rPr>
              <a:t>3.</a:t>
            </a:r>
            <a:r>
              <a:rPr lang="zh-CN" altLang="en-US" sz="2000" b="1" dirty="0">
                <a:solidFill>
                  <a:schemeClr val="accent1"/>
                </a:solidFill>
              </a:rPr>
              <a:t> </a:t>
            </a:r>
            <a:r>
              <a:rPr lang="zh-CN" altLang="en-US" sz="2000" b="1" dirty="0">
                <a:solidFill>
                  <a:srgbClr val="FF0000"/>
                </a:solidFill>
              </a:rPr>
              <a:t>诊断过程的可解释与可验证性不足</a:t>
            </a:r>
            <a:r>
              <a:rPr lang="zh-CN" altLang="en-US" sz="2000" dirty="0">
                <a:solidFill>
                  <a:schemeClr val="tx1"/>
                </a:solidFill>
              </a:rPr>
              <a:t>：真实的医学诊断依靠医生丰富的行医经验和多种影像组合判断，具备良好的解释</a:t>
            </a:r>
            <a:r>
              <a:rPr lang="zh-CN" altLang="en-US" sz="2000" dirty="0">
                <a:solidFill>
                  <a:schemeClr val="tx1"/>
                </a:solidFill>
              </a:rPr>
              <a:t>性和验证性，而</a:t>
            </a:r>
            <a:r>
              <a:rPr lang="en-US" altLang="zh-CN" sz="2000" dirty="0">
                <a:solidFill>
                  <a:schemeClr val="tx1"/>
                </a:solidFill>
              </a:rPr>
              <a:t>LLM</a:t>
            </a:r>
            <a:r>
              <a:rPr lang="zh-CN" altLang="en-US" sz="2000" dirty="0">
                <a:solidFill>
                  <a:schemeClr val="tx1"/>
                </a:solidFill>
              </a:rPr>
              <a:t>则无法做到；</a:t>
            </a:r>
            <a:endParaRPr lang="zh-CN" altLang="en-US" sz="2000" dirty="0">
              <a:solidFill>
                <a:schemeClr val="tx1"/>
              </a:solidFill>
            </a:endParaRPr>
          </a:p>
          <a:p>
            <a:endParaRPr lang="zh-CN" altLang="en-US" dirty="0"/>
          </a:p>
        </p:txBody>
      </p:sp>
      <p:sp>
        <p:nvSpPr>
          <p:cNvPr id="34" name="文本框 33"/>
          <p:cNvSpPr txBox="1"/>
          <p:nvPr>
            <p:custDataLst>
              <p:tags r:id="rId2"/>
            </p:custDataLst>
          </p:nvPr>
        </p:nvSpPr>
        <p:spPr>
          <a:xfrm>
            <a:off x="2193325" y="906991"/>
            <a:ext cx="8296122" cy="369332"/>
          </a:xfrm>
          <a:prstGeom prst="rect">
            <a:avLst/>
          </a:prstGeom>
          <a:noFill/>
        </p:spPr>
        <p:txBody>
          <a:bodyPr wrap="square" rtlCol="0">
            <a:spAutoFit/>
          </a:bodyPr>
          <a:p>
            <a:r>
              <a:rPr lang="en-US" altLang="zh-CN" dirty="0"/>
              <a:t>“AI</a:t>
            </a:r>
            <a:r>
              <a:rPr lang="zh-CN" altLang="en-US" dirty="0"/>
              <a:t>医学顾问和</a:t>
            </a:r>
            <a:r>
              <a:rPr lang="en-US" altLang="zh-CN" dirty="0"/>
              <a:t>AI</a:t>
            </a:r>
            <a:r>
              <a:rPr lang="zh-CN" altLang="en-US" dirty="0"/>
              <a:t>个性化一对一辅导，这两者对社会的价值都十分巨大！</a:t>
            </a:r>
            <a:r>
              <a:rPr lang="en-US" altLang="zh-CN" dirty="0"/>
              <a:t>”</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项目背景及目标</a:t>
            </a:r>
            <a:endParaRPr kumimoji="1" lang="zh-CN" altLang="en-US" dirty="0"/>
          </a:p>
        </p:txBody>
      </p:sp>
      <p:sp>
        <p:nvSpPr>
          <p:cNvPr id="3" name="文本占位符 2"/>
          <p:cNvSpPr>
            <a:spLocks noGrp="1"/>
          </p:cNvSpPr>
          <p:nvPr>
            <p:ph type="body" sz="quarter" idx="10"/>
          </p:nvPr>
        </p:nvSpPr>
        <p:spPr>
          <a:xfrm>
            <a:off x="257628" y="307295"/>
            <a:ext cx="609600" cy="433388"/>
          </a:xfrm>
        </p:spPr>
        <p:txBody>
          <a:bodyPr anchor="ctr"/>
          <a:lstStyle/>
          <a:p>
            <a:pPr algn="ctr"/>
            <a:r>
              <a:rPr kumimoji="1" lang="en-US" altLang="zh-CN" dirty="0"/>
              <a:t>01</a:t>
            </a:r>
            <a:endParaRPr kumimoji="1" lang="zh-CN" altLang="en-US" dirty="0"/>
          </a:p>
        </p:txBody>
      </p:sp>
      <p:sp>
        <p:nvSpPr>
          <p:cNvPr id="5" name="Freeform 125"/>
          <p:cNvSpPr>
            <a:spLocks noEditPoints="1"/>
          </p:cNvSpPr>
          <p:nvPr>
            <p:custDataLst>
              <p:tags r:id="rId1"/>
            </p:custDataLst>
          </p:nvPr>
        </p:nvSpPr>
        <p:spPr bwMode="auto">
          <a:xfrm rot="5400000">
            <a:off x="899235" y="1580380"/>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6" name="文本框 5"/>
          <p:cNvSpPr txBox="1"/>
          <p:nvPr>
            <p:custDataLst>
              <p:tags r:id="rId2"/>
            </p:custDataLst>
          </p:nvPr>
        </p:nvSpPr>
        <p:spPr>
          <a:xfrm>
            <a:off x="1180856" y="1418937"/>
            <a:ext cx="9614371" cy="954107"/>
          </a:xfrm>
          <a:prstGeom prst="rect">
            <a:avLst/>
          </a:prstGeom>
          <a:noFill/>
        </p:spPr>
        <p:txBody>
          <a:bodyPr wrap="square" rtlCol="0">
            <a:spAutoFit/>
          </a:bodyPr>
          <a:p>
            <a:r>
              <a:rPr lang="zh-CN" altLang="en-US" sz="2800" b="1" dirty="0">
                <a:solidFill>
                  <a:srgbClr val="FF0000"/>
                </a:solidFill>
              </a:rPr>
              <a:t>缓解医疗</a:t>
            </a:r>
            <a:r>
              <a:rPr lang="en-US" altLang="zh-CN" sz="2800" b="1" dirty="0">
                <a:solidFill>
                  <a:srgbClr val="FF0000"/>
                </a:solidFill>
              </a:rPr>
              <a:t>LLM</a:t>
            </a:r>
            <a:r>
              <a:rPr lang="zh-CN" altLang="en-US" sz="2800" b="1" dirty="0">
                <a:solidFill>
                  <a:srgbClr val="FF0000"/>
                </a:solidFill>
              </a:rPr>
              <a:t>的幻觉问题</a:t>
            </a:r>
            <a:r>
              <a:rPr lang="zh-CN" altLang="en-US" sz="2800" dirty="0"/>
              <a:t>，基于</a:t>
            </a:r>
            <a:r>
              <a:rPr lang="en-US" altLang="zh-CN" sz="2800" dirty="0"/>
              <a:t>Baichuan2</a:t>
            </a:r>
            <a:r>
              <a:rPr lang="zh-CN" altLang="en-US" sz="2800" dirty="0"/>
              <a:t>和</a:t>
            </a:r>
            <a:r>
              <a:rPr lang="en-US" altLang="zh-CN" sz="2800" dirty="0"/>
              <a:t>RAG</a:t>
            </a:r>
            <a:r>
              <a:rPr lang="zh-CN" altLang="en-US" sz="2800" dirty="0"/>
              <a:t>构建安全可信赖的医疗</a:t>
            </a:r>
            <a:r>
              <a:rPr lang="en-US" altLang="zh-CN" sz="2800" dirty="0"/>
              <a:t>LLM</a:t>
            </a:r>
            <a:r>
              <a:rPr lang="zh-CN" altLang="en-US" sz="2800" dirty="0"/>
              <a:t>系统；</a:t>
            </a:r>
            <a:endParaRPr lang="zh-CN" altLang="en-US" sz="2800" dirty="0"/>
          </a:p>
        </p:txBody>
      </p:sp>
      <p:sp>
        <p:nvSpPr>
          <p:cNvPr id="7" name="Freeform 125"/>
          <p:cNvSpPr>
            <a:spLocks noEditPoints="1"/>
          </p:cNvSpPr>
          <p:nvPr>
            <p:custDataLst>
              <p:tags r:id="rId3"/>
            </p:custDataLst>
          </p:nvPr>
        </p:nvSpPr>
        <p:spPr bwMode="auto">
          <a:xfrm rot="5400000">
            <a:off x="899234" y="2761899"/>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8" name="文本框 7"/>
          <p:cNvSpPr txBox="1"/>
          <p:nvPr>
            <p:custDataLst>
              <p:tags r:id="rId4"/>
            </p:custDataLst>
          </p:nvPr>
        </p:nvSpPr>
        <p:spPr>
          <a:xfrm>
            <a:off x="1180856" y="2612941"/>
            <a:ext cx="9614371" cy="523220"/>
          </a:xfrm>
          <a:prstGeom prst="rect">
            <a:avLst/>
          </a:prstGeom>
          <a:noFill/>
        </p:spPr>
        <p:txBody>
          <a:bodyPr wrap="square" rtlCol="0">
            <a:spAutoFit/>
          </a:bodyPr>
          <a:p>
            <a:r>
              <a:rPr lang="zh-CN" altLang="en-US" sz="2800" dirty="0"/>
              <a:t>提供</a:t>
            </a:r>
            <a:r>
              <a:rPr lang="zh-CN" altLang="en-US" sz="2800" b="1" dirty="0">
                <a:solidFill>
                  <a:srgbClr val="FF0000"/>
                </a:solidFill>
              </a:rPr>
              <a:t>可部署</a:t>
            </a:r>
            <a:r>
              <a:rPr lang="zh-CN" altLang="en-US" sz="2800" dirty="0"/>
              <a:t>的</a:t>
            </a:r>
            <a:r>
              <a:rPr lang="zh-CN" altLang="en-US" sz="2800" b="1" dirty="0">
                <a:solidFill>
                  <a:srgbClr val="FF0000"/>
                </a:solidFill>
              </a:rPr>
              <a:t>全套</a:t>
            </a:r>
            <a:r>
              <a:rPr lang="zh-CN" altLang="en-US" sz="2800" dirty="0"/>
              <a:t>医疗</a:t>
            </a:r>
            <a:r>
              <a:rPr lang="en-US" altLang="zh-CN" sz="2800" dirty="0"/>
              <a:t>LLM</a:t>
            </a:r>
            <a:r>
              <a:rPr lang="zh-CN" altLang="en-US" sz="2800" dirty="0"/>
              <a:t>客制化方案</a:t>
            </a:r>
            <a:r>
              <a:rPr lang="en-US" altLang="zh-CN" sz="2800" dirty="0"/>
              <a:t> (</a:t>
            </a:r>
            <a:r>
              <a:rPr lang="zh-CN" altLang="en-US" sz="2800" dirty="0"/>
              <a:t>从导诊到诊断</a:t>
            </a:r>
            <a:r>
              <a:rPr lang="en-US" altLang="zh-CN" sz="2800" dirty="0"/>
              <a:t>)</a:t>
            </a:r>
            <a:r>
              <a:rPr lang="zh-CN" altLang="en-US" sz="2800" dirty="0"/>
              <a:t>；</a:t>
            </a:r>
            <a:endParaRPr lang="zh-CN" altLang="en-US" sz="2800" dirty="0"/>
          </a:p>
        </p:txBody>
      </p:sp>
      <p:sp>
        <p:nvSpPr>
          <p:cNvPr id="9" name="Freeform 125"/>
          <p:cNvSpPr>
            <a:spLocks noEditPoints="1"/>
          </p:cNvSpPr>
          <p:nvPr>
            <p:custDataLst>
              <p:tags r:id="rId5"/>
            </p:custDataLst>
          </p:nvPr>
        </p:nvSpPr>
        <p:spPr bwMode="auto">
          <a:xfrm rot="5400000">
            <a:off x="899233" y="3651307"/>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10" name="文本框 9"/>
          <p:cNvSpPr txBox="1"/>
          <p:nvPr>
            <p:custDataLst>
              <p:tags r:id="rId6"/>
            </p:custDataLst>
          </p:nvPr>
        </p:nvSpPr>
        <p:spPr>
          <a:xfrm>
            <a:off x="1213644" y="3531323"/>
            <a:ext cx="9614371" cy="523220"/>
          </a:xfrm>
          <a:prstGeom prst="rect">
            <a:avLst/>
          </a:prstGeom>
          <a:noFill/>
        </p:spPr>
        <p:txBody>
          <a:bodyPr wrap="square" rtlCol="0">
            <a:spAutoFit/>
          </a:bodyPr>
          <a:p>
            <a:r>
              <a:rPr lang="zh-CN" altLang="en-US" sz="2800" dirty="0"/>
              <a:t>为医疗</a:t>
            </a:r>
            <a:r>
              <a:rPr lang="en-US" altLang="zh-CN" sz="2800" dirty="0"/>
              <a:t>LLM</a:t>
            </a:r>
            <a:r>
              <a:rPr lang="zh-CN" altLang="en-US" sz="2800" dirty="0"/>
              <a:t>引入必要的医学诊断</a:t>
            </a:r>
            <a:r>
              <a:rPr lang="zh-CN" altLang="en-US" sz="2800" b="1" dirty="0">
                <a:solidFill>
                  <a:srgbClr val="FF0000"/>
                </a:solidFill>
              </a:rPr>
              <a:t>验证</a:t>
            </a:r>
            <a:r>
              <a:rPr lang="zh-CN" altLang="en-US" sz="2800" dirty="0"/>
              <a:t>和</a:t>
            </a:r>
            <a:r>
              <a:rPr lang="zh-CN" altLang="en-US" sz="2800" b="1" dirty="0">
                <a:solidFill>
                  <a:srgbClr val="FF0000"/>
                </a:solidFill>
              </a:rPr>
              <a:t>可解释</a:t>
            </a:r>
            <a:r>
              <a:rPr lang="zh-CN" altLang="en-US" sz="2800" dirty="0"/>
              <a:t>；</a:t>
            </a:r>
            <a:endParaRPr lang="zh-CN" altLang="en-US" sz="2800" dirty="0"/>
          </a:p>
        </p:txBody>
      </p:sp>
      <p:sp>
        <p:nvSpPr>
          <p:cNvPr id="11" name="Freeform 125"/>
          <p:cNvSpPr>
            <a:spLocks noEditPoints="1"/>
          </p:cNvSpPr>
          <p:nvPr>
            <p:custDataLst>
              <p:tags r:id="rId7"/>
            </p:custDataLst>
          </p:nvPr>
        </p:nvSpPr>
        <p:spPr bwMode="auto">
          <a:xfrm rot="5400000">
            <a:off x="899234" y="4723331"/>
            <a:ext cx="292111" cy="27113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tx1"/>
          </a:solidFill>
          <a:ln>
            <a:noFill/>
          </a:ln>
        </p:spPr>
        <p:txBody>
          <a:bodyPr vert="horz" wrap="square" lIns="57598" tIns="28799" rIns="57598" bIns="28799" numCol="1" anchor="t" anchorCtr="0" compatLnSpc="1">
            <a:normAutofit/>
          </a:bodyPr>
          <a:p>
            <a:endParaRPr lang="zh-CN" altLang="en-US" sz="1135"/>
          </a:p>
        </p:txBody>
      </p:sp>
      <p:sp>
        <p:nvSpPr>
          <p:cNvPr id="12" name="文本框 11"/>
          <p:cNvSpPr txBox="1"/>
          <p:nvPr>
            <p:custDataLst>
              <p:tags r:id="rId8"/>
            </p:custDataLst>
          </p:nvPr>
        </p:nvSpPr>
        <p:spPr>
          <a:xfrm>
            <a:off x="1213645" y="4572631"/>
            <a:ext cx="9614371" cy="523220"/>
          </a:xfrm>
          <a:prstGeom prst="rect">
            <a:avLst/>
          </a:prstGeom>
          <a:noFill/>
        </p:spPr>
        <p:txBody>
          <a:bodyPr wrap="square" rtlCol="0">
            <a:spAutoFit/>
          </a:bodyPr>
          <a:p>
            <a:r>
              <a:rPr lang="zh-CN" altLang="en-US" sz="2800" dirty="0"/>
              <a:t>数据、模型开源开放，打造客制医学模型</a:t>
            </a:r>
            <a:r>
              <a:rPr lang="zh-CN" altLang="en-US" sz="2800" b="1" dirty="0">
                <a:solidFill>
                  <a:srgbClr val="FF0000"/>
                </a:solidFill>
              </a:rPr>
              <a:t>自由化</a:t>
            </a:r>
            <a:r>
              <a:rPr lang="zh-CN" altLang="en-US" sz="2800" dirty="0"/>
              <a:t>；</a:t>
            </a:r>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0"/>
          </p:nvPr>
        </p:nvSpPr>
        <p:spPr>
          <a:xfrm>
            <a:off x="3134972" y="3610428"/>
            <a:ext cx="5922055" cy="972457"/>
          </a:xfrm>
        </p:spPr>
        <p:txBody>
          <a:bodyPr/>
          <a:lstStyle/>
          <a:p>
            <a:r>
              <a:rPr kumimoji="1" lang="zh-CN" altLang="en-US" dirty="0"/>
              <a:t>解决方案及技术架构</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sp>
        <p:nvSpPr>
          <p:cNvPr id="67" name="矩形 66"/>
          <p:cNvSpPr/>
          <p:nvPr>
            <p:custDataLst>
              <p:tags r:id="rId1"/>
            </p:custDataLst>
          </p:nvPr>
        </p:nvSpPr>
        <p:spPr>
          <a:xfrm>
            <a:off x="151707" y="852081"/>
            <a:ext cx="3368367" cy="507045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组合 1"/>
          <p:cNvGrpSpPr/>
          <p:nvPr/>
        </p:nvGrpSpPr>
        <p:grpSpPr>
          <a:xfrm>
            <a:off x="151707" y="1062797"/>
            <a:ext cx="11875192" cy="4674975"/>
            <a:chOff x="159693" y="993742"/>
            <a:chExt cx="11875192" cy="4674975"/>
          </a:xfrm>
        </p:grpSpPr>
        <p:pic>
          <p:nvPicPr>
            <p:cNvPr id="10" name="图片 9"/>
            <p:cNvPicPr>
              <a:picLocks noChangeAspect="1"/>
            </p:cNvPicPr>
            <p:nvPr>
              <p:custDataLst>
                <p:tags r:id="rId2"/>
              </p:custDataLst>
            </p:nvPr>
          </p:nvPicPr>
          <p:blipFill>
            <a:blip r:embed="rId3"/>
            <a:stretch>
              <a:fillRect/>
            </a:stretch>
          </p:blipFill>
          <p:spPr>
            <a:xfrm>
              <a:off x="3582179" y="1523631"/>
              <a:ext cx="1067012" cy="1162429"/>
            </a:xfrm>
            <a:prstGeom prst="rect">
              <a:avLst/>
            </a:prstGeom>
          </p:spPr>
        </p:pic>
        <p:pic>
          <p:nvPicPr>
            <p:cNvPr id="11" name="图片 10" descr="User"/>
            <p:cNvPicPr>
              <a:picLocks noChangeAspect="1"/>
            </p:cNvPicPr>
            <p:nvPr>
              <p:custDataLst>
                <p:tags r:id="rId4"/>
              </p:custDataLst>
            </p:nvPr>
          </p:nvPicPr>
          <p:blipFill>
            <a:blip r:embed="rId5"/>
            <a:stretch>
              <a:fillRect/>
            </a:stretch>
          </p:blipFill>
          <p:spPr>
            <a:xfrm>
              <a:off x="159693" y="3036953"/>
              <a:ext cx="771710" cy="803357"/>
            </a:xfrm>
            <a:prstGeom prst="rect">
              <a:avLst/>
            </a:prstGeom>
          </p:spPr>
        </p:pic>
        <p:sp>
          <p:nvSpPr>
            <p:cNvPr id="12" name="文本框 11"/>
            <p:cNvSpPr txBox="1"/>
            <p:nvPr>
              <p:custDataLst>
                <p:tags r:id="rId6"/>
              </p:custDataLst>
            </p:nvPr>
          </p:nvSpPr>
          <p:spPr>
            <a:xfrm>
              <a:off x="185497" y="3971946"/>
              <a:ext cx="607695" cy="276999"/>
            </a:xfrm>
            <a:prstGeom prst="rect">
              <a:avLst/>
            </a:prstGeom>
            <a:noFill/>
          </p:spPr>
          <p:txBody>
            <a:bodyPr wrap="square" rtlCol="0">
              <a:spAutoFit/>
            </a:bodyPr>
            <a:p>
              <a:pPr algn="ctr"/>
              <a:r>
                <a:rPr lang="zh-CN" altLang="en-US" sz="1200" b="1" dirty="0"/>
                <a:t>用户</a:t>
              </a:r>
              <a:endParaRPr lang="zh-CN" altLang="en-US" sz="1200" b="1" dirty="0"/>
            </a:p>
          </p:txBody>
        </p:sp>
        <p:sp>
          <p:nvSpPr>
            <p:cNvPr id="13" name="矩形 12"/>
            <p:cNvSpPr/>
            <p:nvPr>
              <p:custDataLst>
                <p:tags r:id="rId7"/>
              </p:custDataLst>
            </p:nvPr>
          </p:nvSpPr>
          <p:spPr>
            <a:xfrm>
              <a:off x="1524551" y="993742"/>
              <a:ext cx="10379675" cy="4674975"/>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8"/>
              </p:custDataLst>
            </p:nvPr>
          </p:nvCxnSpPr>
          <p:spPr>
            <a:xfrm flipV="1">
              <a:off x="3512820" y="993742"/>
              <a:ext cx="0" cy="4674975"/>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9"/>
              </p:custDataLst>
            </p:nvPr>
          </p:nvPicPr>
          <p:blipFill>
            <a:blip r:embed="rId10"/>
            <a:stretch>
              <a:fillRect/>
            </a:stretch>
          </p:blipFill>
          <p:spPr>
            <a:xfrm>
              <a:off x="1847850" y="1089025"/>
              <a:ext cx="1186180" cy="1282065"/>
            </a:xfrm>
            <a:prstGeom prst="rect">
              <a:avLst/>
            </a:prstGeom>
          </p:spPr>
        </p:pic>
        <p:sp>
          <p:nvSpPr>
            <p:cNvPr id="16" name="文本框 15"/>
            <p:cNvSpPr txBox="1"/>
            <p:nvPr>
              <p:custDataLst>
                <p:tags r:id="rId11"/>
              </p:custDataLst>
            </p:nvPr>
          </p:nvSpPr>
          <p:spPr>
            <a:xfrm>
              <a:off x="1847883" y="2317066"/>
              <a:ext cx="1242588" cy="646331"/>
            </a:xfrm>
            <a:prstGeom prst="rect">
              <a:avLst/>
            </a:prstGeom>
            <a:noFill/>
          </p:spPr>
          <p:txBody>
            <a:bodyPr wrap="square" rtlCol="0">
              <a:spAutoFit/>
            </a:bodyPr>
            <a:p>
              <a:pPr algn="ctr"/>
              <a:r>
                <a:rPr lang="zh-CN" altLang="en-US" sz="1200" b="1" dirty="0"/>
                <a:t>医院全科室</a:t>
              </a:r>
              <a:r>
                <a:rPr lang="zh-CN" altLang="en-US" sz="1200" b="1" dirty="0">
                  <a:sym typeface="+mn-ea"/>
                </a:rPr>
                <a:t>信息向量库</a:t>
              </a:r>
              <a:r>
                <a:rPr lang="en-US" altLang="zh-CN" sz="1200" b="1" dirty="0">
                  <a:sym typeface="+mn-ea"/>
                </a:rPr>
                <a:t> (</a:t>
              </a:r>
              <a:r>
                <a:rPr lang="en-US" altLang="zh-CN" sz="1200" b="1" dirty="0" err="1">
                  <a:sym typeface="+mn-ea"/>
                </a:rPr>
                <a:t>Faiss</a:t>
              </a:r>
              <a:r>
                <a:rPr lang="en-US" altLang="zh-CN" sz="1200" b="1" dirty="0">
                  <a:sym typeface="+mn-ea"/>
                </a:rPr>
                <a:t>)</a:t>
              </a:r>
              <a:endParaRPr lang="en-US" altLang="zh-CN" sz="1200" b="1" dirty="0">
                <a:sym typeface="+mn-ea"/>
              </a:endParaRPr>
            </a:p>
          </p:txBody>
        </p:sp>
        <p:cxnSp>
          <p:nvCxnSpPr>
            <p:cNvPr id="18" name="直接箭头连接符 17"/>
            <p:cNvCxnSpPr/>
            <p:nvPr>
              <p:custDataLst>
                <p:tags r:id="rId12"/>
              </p:custDataLst>
            </p:nvPr>
          </p:nvCxnSpPr>
          <p:spPr>
            <a:xfrm>
              <a:off x="2481974" y="2963471"/>
              <a:ext cx="0" cy="5829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13"/>
              </p:custDataLst>
            </p:nvPr>
          </p:nvSpPr>
          <p:spPr>
            <a:xfrm>
              <a:off x="1804596" y="5011016"/>
              <a:ext cx="880745" cy="275590"/>
            </a:xfrm>
            <a:prstGeom prst="rect">
              <a:avLst/>
            </a:prstGeom>
            <a:noFill/>
          </p:spPr>
          <p:txBody>
            <a:bodyPr wrap="square" rtlCol="0">
              <a:spAutoFit/>
            </a:bodyPr>
            <a:p>
              <a:pPr algn="ctr"/>
              <a:r>
                <a:rPr lang="zh-CN" altLang="en-US" sz="1200" b="1"/>
                <a:t>意图识别</a:t>
              </a:r>
              <a:endParaRPr lang="zh-CN" altLang="en-US" sz="1200" b="1"/>
            </a:p>
          </p:txBody>
        </p:sp>
        <p:sp>
          <p:nvSpPr>
            <p:cNvPr id="20" name="文本框 19"/>
            <p:cNvSpPr txBox="1"/>
            <p:nvPr>
              <p:custDataLst>
                <p:tags r:id="rId14"/>
              </p:custDataLst>
            </p:nvPr>
          </p:nvSpPr>
          <p:spPr>
            <a:xfrm>
              <a:off x="2547546" y="3058391"/>
              <a:ext cx="880745" cy="275590"/>
            </a:xfrm>
            <a:prstGeom prst="rect">
              <a:avLst/>
            </a:prstGeom>
            <a:noFill/>
          </p:spPr>
          <p:txBody>
            <a:bodyPr wrap="square" rtlCol="0">
              <a:spAutoFit/>
            </a:bodyPr>
            <a:p>
              <a:pPr algn="ctr"/>
              <a:r>
                <a:rPr lang="zh-CN" altLang="en-US" sz="1200" b="1" dirty="0"/>
                <a:t>向量检索</a:t>
              </a:r>
              <a:endParaRPr lang="zh-CN" altLang="en-US" sz="1200" b="1" dirty="0"/>
            </a:p>
          </p:txBody>
        </p:sp>
        <p:sp>
          <p:nvSpPr>
            <p:cNvPr id="21" name="矩形 20"/>
            <p:cNvSpPr/>
            <p:nvPr>
              <p:custDataLst>
                <p:tags r:id="rId15"/>
              </p:custDataLst>
            </p:nvPr>
          </p:nvSpPr>
          <p:spPr>
            <a:xfrm>
              <a:off x="2658745" y="3896995"/>
              <a:ext cx="768985" cy="106362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1000">
                  <a:solidFill>
                    <a:schemeClr val="bg1"/>
                  </a:solidFill>
                </a:rPr>
                <a:t>妇科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产科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肿瘤科</a:t>
              </a:r>
              <a:r>
                <a:rPr lang="en-US" altLang="zh-CN" sz="1000" b="1">
                  <a:solidFill>
                    <a:srgbClr val="00B050"/>
                  </a:solidFill>
                </a:rPr>
                <a:t>√</a:t>
              </a:r>
              <a:endParaRPr lang="zh-CN" altLang="en-US" sz="1000" b="1">
                <a:solidFill>
                  <a:srgbClr val="00B050"/>
                </a:solidFill>
              </a:endParaRPr>
            </a:p>
            <a:p>
              <a:pPr algn="l"/>
              <a:r>
                <a:rPr lang="en-US" altLang="zh-CN" sz="1000">
                  <a:solidFill>
                    <a:schemeClr val="bg1"/>
                  </a:solidFill>
                </a:rPr>
                <a:t>...</a:t>
              </a:r>
              <a:endParaRPr lang="en-US" altLang="zh-CN" sz="1000">
                <a:solidFill>
                  <a:schemeClr val="bg1"/>
                </a:solidFill>
              </a:endParaRPr>
            </a:p>
          </p:txBody>
        </p:sp>
        <p:pic>
          <p:nvPicPr>
            <p:cNvPr id="22" name="图片 21"/>
            <p:cNvPicPr>
              <a:picLocks noChangeAspect="1"/>
            </p:cNvPicPr>
            <p:nvPr>
              <p:custDataLst>
                <p:tags r:id="rId16"/>
              </p:custDataLst>
            </p:nvPr>
          </p:nvPicPr>
          <p:blipFill>
            <a:blip r:embed="rId17"/>
            <a:stretch>
              <a:fillRect/>
            </a:stretch>
          </p:blipFill>
          <p:spPr>
            <a:xfrm>
              <a:off x="10483532" y="1387377"/>
              <a:ext cx="1192529" cy="1192529"/>
            </a:xfrm>
            <a:prstGeom prst="rect">
              <a:avLst/>
            </a:prstGeom>
          </p:spPr>
        </p:pic>
        <p:sp>
          <p:nvSpPr>
            <p:cNvPr id="23" name="文本框 22"/>
            <p:cNvSpPr txBox="1"/>
            <p:nvPr>
              <p:custDataLst>
                <p:tags r:id="rId18"/>
              </p:custDataLst>
            </p:nvPr>
          </p:nvSpPr>
          <p:spPr>
            <a:xfrm>
              <a:off x="10228950" y="2673371"/>
              <a:ext cx="1805935" cy="461665"/>
            </a:xfrm>
            <a:prstGeom prst="rect">
              <a:avLst/>
            </a:prstGeom>
            <a:noFill/>
          </p:spPr>
          <p:txBody>
            <a:bodyPr wrap="square" rtlCol="0">
              <a:sp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sp>
          <p:nvSpPr>
            <p:cNvPr id="24" name="矩形标注 39"/>
            <p:cNvSpPr/>
            <p:nvPr>
              <p:custDataLst>
                <p:tags r:id="rId19"/>
              </p:custDataLst>
            </p:nvPr>
          </p:nvSpPr>
          <p:spPr>
            <a:xfrm>
              <a:off x="515939" y="2414856"/>
              <a:ext cx="1008612" cy="447089"/>
            </a:xfrm>
            <a:prstGeom prst="wedgeRectCallout">
              <a:avLst>
                <a:gd name="adj1" fmla="val -31315"/>
                <a:gd name="adj2" fmla="val 9158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我乳房</a:t>
              </a:r>
              <a:r>
                <a:rPr lang="en-US" altLang="zh-CN" sz="800">
                  <a:solidFill>
                    <a:schemeClr val="tx1"/>
                  </a:solidFill>
                </a:rPr>
                <a:t>...</a:t>
              </a:r>
              <a:endParaRPr lang="en-US" altLang="zh-CN" sz="800">
                <a:solidFill>
                  <a:schemeClr val="tx1"/>
                </a:solidFill>
              </a:endParaRPr>
            </a:p>
          </p:txBody>
        </p:sp>
        <p:sp>
          <p:nvSpPr>
            <p:cNvPr id="25" name="文本框 24"/>
            <p:cNvSpPr txBox="1"/>
            <p:nvPr>
              <p:custDataLst>
                <p:tags r:id="rId20"/>
              </p:custDataLst>
            </p:nvPr>
          </p:nvSpPr>
          <p:spPr>
            <a:xfrm>
              <a:off x="3533439" y="2734813"/>
              <a:ext cx="1579196" cy="430887"/>
            </a:xfrm>
            <a:prstGeom prst="rect">
              <a:avLst/>
            </a:prstGeom>
            <a:noFill/>
          </p:spPr>
          <p:txBody>
            <a:bodyPr wrap="square" rtlCol="0">
              <a:spAutoFit/>
            </a:bodyPr>
            <a:p>
              <a:r>
                <a:rPr lang="zh-CN" altLang="en-US" sz="1100" b="1" dirty="0"/>
                <a:t>医学书籍</a:t>
              </a:r>
              <a:r>
                <a:rPr lang="en-US" altLang="zh-CN" sz="1100" b="1" dirty="0"/>
                <a:t>, </a:t>
              </a:r>
              <a:r>
                <a:rPr lang="zh-CN" altLang="en-US" sz="1100" b="1" dirty="0"/>
                <a:t>医院历史病历</a:t>
              </a:r>
              <a:r>
                <a:rPr lang="en-US" altLang="zh-CN" sz="1100" b="1" dirty="0"/>
                <a:t>, </a:t>
              </a:r>
              <a:r>
                <a:rPr lang="zh-CN" altLang="en-US" sz="1100" b="1" dirty="0"/>
                <a:t>医院积累信息库</a:t>
              </a:r>
              <a:endParaRPr lang="en-US" altLang="zh-CN" sz="1100" b="1" dirty="0"/>
            </a:p>
          </p:txBody>
        </p:sp>
        <p:cxnSp>
          <p:nvCxnSpPr>
            <p:cNvPr id="26" name="直接箭头连接符 25"/>
            <p:cNvCxnSpPr/>
            <p:nvPr>
              <p:custDataLst>
                <p:tags r:id="rId21"/>
              </p:custDataLst>
            </p:nvPr>
          </p:nvCxnSpPr>
          <p:spPr>
            <a:xfrm>
              <a:off x="4768145" y="1927988"/>
              <a:ext cx="1595194"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22"/>
              </p:custDataLst>
            </p:nvPr>
          </p:nvSpPr>
          <p:spPr>
            <a:xfrm>
              <a:off x="5020347" y="2102761"/>
              <a:ext cx="894080" cy="214630"/>
            </a:xfrm>
            <a:prstGeom prst="rect">
              <a:avLst/>
            </a:prstGeom>
            <a:noFill/>
          </p:spPr>
          <p:txBody>
            <a:bodyPr wrap="square" rtlCol="0">
              <a:noAutofit/>
            </a:bodyPr>
            <a:p>
              <a:pPr algn="ctr"/>
              <a:r>
                <a:rPr lang="zh-CN" altLang="en-US" sz="1100" b="1" dirty="0"/>
                <a:t>向量检索</a:t>
              </a:r>
              <a:endParaRPr lang="zh-CN" altLang="en-US" sz="1100" b="1" dirty="0"/>
            </a:p>
          </p:txBody>
        </p:sp>
        <p:sp>
          <p:nvSpPr>
            <p:cNvPr id="28" name="文本框 27"/>
            <p:cNvSpPr txBox="1"/>
            <p:nvPr>
              <p:custDataLst>
                <p:tags r:id="rId23"/>
              </p:custDataLst>
            </p:nvPr>
          </p:nvSpPr>
          <p:spPr>
            <a:xfrm>
              <a:off x="4820534" y="1663834"/>
              <a:ext cx="1363027" cy="261610"/>
            </a:xfrm>
            <a:prstGeom prst="rect">
              <a:avLst/>
            </a:prstGeom>
            <a:noFill/>
          </p:spPr>
          <p:txBody>
            <a:bodyPr wrap="square" rtlCol="0">
              <a:spAutoFit/>
            </a:bodyPr>
            <a:p>
              <a:pPr algn="ctr"/>
              <a:r>
                <a:rPr lang="zh-CN" altLang="en-US" sz="1100" b="1" dirty="0"/>
                <a:t>Elasticsearch检索</a:t>
              </a:r>
              <a:endParaRPr lang="zh-CN" altLang="en-US" sz="1100" b="1" dirty="0"/>
            </a:p>
          </p:txBody>
        </p:sp>
        <p:pic>
          <p:nvPicPr>
            <p:cNvPr id="29" name="图片 28"/>
            <p:cNvPicPr>
              <a:picLocks noChangeAspect="1"/>
            </p:cNvPicPr>
            <p:nvPr>
              <p:custDataLst>
                <p:tags r:id="rId24"/>
              </p:custDataLst>
            </p:nvPr>
          </p:nvPicPr>
          <p:blipFill>
            <a:blip r:embed="rId25"/>
            <a:stretch>
              <a:fillRect/>
            </a:stretch>
          </p:blipFill>
          <p:spPr>
            <a:xfrm>
              <a:off x="6447184" y="1569999"/>
              <a:ext cx="1094002" cy="965141"/>
            </a:xfrm>
            <a:prstGeom prst="rect">
              <a:avLst/>
            </a:prstGeom>
          </p:spPr>
        </p:pic>
        <p:cxnSp>
          <p:nvCxnSpPr>
            <p:cNvPr id="30" name="直接箭头连接符 29"/>
            <p:cNvCxnSpPr/>
            <p:nvPr>
              <p:custDataLst>
                <p:tags r:id="rId26"/>
              </p:custDataLst>
            </p:nvPr>
          </p:nvCxnSpPr>
          <p:spPr>
            <a:xfrm>
              <a:off x="4749354" y="2371747"/>
              <a:ext cx="1632776" cy="0"/>
            </a:xfrm>
            <a:prstGeom prst="straightConnector1">
              <a:avLst/>
            </a:prstGeom>
            <a:ln w="254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27"/>
              </p:custDataLst>
            </p:nvPr>
          </p:nvSpPr>
          <p:spPr>
            <a:xfrm>
              <a:off x="6447184" y="2740885"/>
              <a:ext cx="1116060" cy="347345"/>
            </a:xfrm>
            <a:prstGeom prst="rect">
              <a:avLst/>
            </a:prstGeom>
            <a:noFill/>
          </p:spPr>
          <p:txBody>
            <a:bodyPr wrap="square" rtlCol="0">
              <a:noAutofit/>
            </a:bodyPr>
            <a:p>
              <a:r>
                <a:rPr lang="zh-CN" altLang="en-US" sz="1100" b="1" dirty="0"/>
                <a:t>检索结果聚合</a:t>
              </a:r>
              <a:endParaRPr lang="zh-CN" altLang="en-US" sz="1100" b="1" dirty="0"/>
            </a:p>
            <a:p>
              <a:r>
                <a:rPr lang="en-US" altLang="zh-CN" sz="1100" b="1" dirty="0"/>
                <a:t>Top = 100</a:t>
              </a:r>
              <a:endParaRPr lang="zh-CN" altLang="en-US" sz="1100" b="1" dirty="0"/>
            </a:p>
            <a:p>
              <a:endParaRPr lang="zh-CN" altLang="en-US" sz="800" b="1" dirty="0"/>
            </a:p>
          </p:txBody>
        </p:sp>
        <p:cxnSp>
          <p:nvCxnSpPr>
            <p:cNvPr id="32" name="直接箭头连接符 31"/>
            <p:cNvCxnSpPr/>
            <p:nvPr>
              <p:custDataLst>
                <p:tags r:id="rId28"/>
              </p:custDataLst>
            </p:nvPr>
          </p:nvCxnSpPr>
          <p:spPr>
            <a:xfrm flipV="1">
              <a:off x="7651031" y="2082084"/>
              <a:ext cx="631825" cy="12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33" name="图片 32"/>
            <p:cNvPicPr>
              <a:picLocks noChangeAspect="1"/>
            </p:cNvPicPr>
            <p:nvPr>
              <p:custDataLst>
                <p:tags r:id="rId29"/>
              </p:custDataLst>
            </p:nvPr>
          </p:nvPicPr>
          <p:blipFill>
            <a:blip r:embed="rId30"/>
            <a:stretch>
              <a:fillRect/>
            </a:stretch>
          </p:blipFill>
          <p:spPr>
            <a:xfrm>
              <a:off x="8357143" y="1621192"/>
              <a:ext cx="631823" cy="941013"/>
            </a:xfrm>
            <a:prstGeom prst="rect">
              <a:avLst/>
            </a:prstGeom>
          </p:spPr>
        </p:pic>
        <p:sp>
          <p:nvSpPr>
            <p:cNvPr id="34" name="文本框 33"/>
            <p:cNvSpPr txBox="1"/>
            <p:nvPr>
              <p:custDataLst>
                <p:tags r:id="rId31"/>
              </p:custDataLst>
            </p:nvPr>
          </p:nvSpPr>
          <p:spPr>
            <a:xfrm>
              <a:off x="8915192" y="1903459"/>
              <a:ext cx="1063187" cy="646331"/>
            </a:xfrm>
            <a:prstGeom prst="rect">
              <a:avLst/>
            </a:prstGeom>
            <a:noFill/>
          </p:spPr>
          <p:txBody>
            <a:bodyPr wrap="square" rtlCol="0">
              <a:spAutoFit/>
            </a:bodyPr>
            <a:p>
              <a:r>
                <a:rPr lang="en-US" altLang="zh-CN" sz="1200" b="1" dirty="0"/>
                <a:t>(text, text)</a:t>
              </a:r>
              <a:r>
                <a:rPr lang="en-US" altLang="zh-CN" sz="1200" b="1" dirty="0">
                  <a:solidFill>
                    <a:srgbClr val="00B050"/>
                  </a:solidFill>
                  <a:sym typeface="+mn-ea"/>
                </a:rPr>
                <a:t>√</a:t>
              </a:r>
              <a:endParaRPr lang="en-US" altLang="zh-CN" sz="1200" b="1" dirty="0"/>
            </a:p>
            <a:p>
              <a:r>
                <a:rPr lang="en-US" altLang="zh-CN" sz="1200" b="1" dirty="0"/>
                <a:t>(text, text)</a:t>
              </a:r>
              <a:r>
                <a:rPr lang="zh-CN" altLang="en-US" sz="1200" b="1" dirty="0">
                  <a:solidFill>
                    <a:srgbClr val="FF0000"/>
                  </a:solidFill>
                  <a:sym typeface="+mn-ea"/>
                </a:rPr>
                <a:t>×</a:t>
              </a:r>
              <a:endParaRPr lang="en-US" altLang="zh-CN" sz="1200" b="1" dirty="0"/>
            </a:p>
            <a:p>
              <a:r>
                <a:rPr lang="en-US" altLang="zh-CN" sz="1200" b="1" dirty="0"/>
                <a:t>...</a:t>
              </a:r>
              <a:endParaRPr lang="en-US" altLang="zh-CN" sz="1200" b="1" dirty="0"/>
            </a:p>
          </p:txBody>
        </p:sp>
        <p:sp>
          <p:nvSpPr>
            <p:cNvPr id="35" name="文本框 34"/>
            <p:cNvSpPr txBox="1"/>
            <p:nvPr>
              <p:custDataLst>
                <p:tags r:id="rId32"/>
              </p:custDataLst>
            </p:nvPr>
          </p:nvSpPr>
          <p:spPr>
            <a:xfrm>
              <a:off x="8378566" y="2670221"/>
              <a:ext cx="812800" cy="461665"/>
            </a:xfrm>
            <a:prstGeom prst="rect">
              <a:avLst/>
            </a:prstGeom>
            <a:noFill/>
          </p:spPr>
          <p:txBody>
            <a:bodyPr wrap="square" rtlCol="0">
              <a:spAutoFit/>
            </a:bodyPr>
            <a:p>
              <a:pPr algn="l"/>
              <a:r>
                <a:rPr lang="en-US" altLang="zh-CN" sz="1200" b="1" dirty="0"/>
                <a:t>ColBert</a:t>
              </a:r>
              <a:endParaRPr lang="en-US" altLang="zh-CN" sz="1200" b="1" dirty="0"/>
            </a:p>
            <a:p>
              <a:pPr algn="l"/>
              <a:r>
                <a:rPr lang="en-US" altLang="zh-CN" sz="1200" b="1" dirty="0"/>
                <a:t>Top=5</a:t>
              </a:r>
              <a:endParaRPr lang="en-US" altLang="zh-CN" sz="1200" b="1" dirty="0"/>
            </a:p>
          </p:txBody>
        </p:sp>
        <p:cxnSp>
          <p:nvCxnSpPr>
            <p:cNvPr id="36" name="直接箭头连接符 35"/>
            <p:cNvCxnSpPr/>
            <p:nvPr>
              <p:custDataLst>
                <p:tags r:id="rId33"/>
              </p:custDataLst>
            </p:nvPr>
          </p:nvCxnSpPr>
          <p:spPr>
            <a:xfrm>
              <a:off x="9936902" y="2135119"/>
              <a:ext cx="492878" cy="16242"/>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34"/>
              </p:custDataLst>
            </p:nvPr>
          </p:nvCxnSpPr>
          <p:spPr>
            <a:xfrm flipH="1" flipV="1">
              <a:off x="3512820" y="3330975"/>
              <a:ext cx="8391406" cy="2761"/>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35"/>
              </p:custDataLst>
            </p:nvPr>
          </p:nvSpPr>
          <p:spPr>
            <a:xfrm>
              <a:off x="3578860" y="1068070"/>
              <a:ext cx="4483735" cy="398780"/>
            </a:xfrm>
            <a:prstGeom prst="rect">
              <a:avLst/>
            </a:prstGeom>
            <a:noFill/>
          </p:spPr>
          <p:txBody>
            <a:bodyPr wrap="square" rtlCol="0">
              <a:spAutoFit/>
            </a:bodyPr>
            <a:p>
              <a:r>
                <a:rPr lang="zh-CN" altLang="en-US" sz="2000" dirty="0"/>
                <a:t>基于</a:t>
              </a:r>
              <a:r>
                <a:rPr lang="en-US" altLang="zh-CN" sz="2000" dirty="0"/>
                <a:t>Baichuan2</a:t>
              </a:r>
              <a:r>
                <a:rPr lang="zh-CN" altLang="en-US" sz="2000" dirty="0"/>
                <a:t>与</a:t>
              </a:r>
              <a:r>
                <a:rPr lang="en-US" altLang="zh-CN" sz="2000" dirty="0"/>
                <a:t>RAG</a:t>
              </a:r>
              <a:r>
                <a:rPr lang="zh-CN" altLang="en-US" sz="2000" dirty="0"/>
                <a:t>的医疗</a:t>
              </a:r>
              <a:r>
                <a:rPr lang="en-US" altLang="zh-CN" sz="2000" dirty="0"/>
                <a:t>LLM</a:t>
              </a:r>
              <a:r>
                <a:rPr lang="zh-CN" altLang="en-US" sz="2000" dirty="0"/>
                <a:t>系统</a:t>
              </a:r>
              <a:endParaRPr lang="zh-CN" altLang="en-US" sz="2000" dirty="0"/>
            </a:p>
          </p:txBody>
        </p:sp>
        <p:pic>
          <p:nvPicPr>
            <p:cNvPr id="39" name="图片 38"/>
            <p:cNvPicPr>
              <a:picLocks noChangeAspect="1"/>
            </p:cNvPicPr>
            <p:nvPr>
              <p:custDataLst>
                <p:tags r:id="rId36"/>
              </p:custDataLst>
            </p:nvPr>
          </p:nvPicPr>
          <p:blipFill>
            <a:blip r:embed="rId17"/>
            <a:stretch>
              <a:fillRect/>
            </a:stretch>
          </p:blipFill>
          <p:spPr>
            <a:xfrm>
              <a:off x="4088130" y="3950970"/>
              <a:ext cx="1067435" cy="1067435"/>
            </a:xfrm>
            <a:prstGeom prst="rect">
              <a:avLst/>
            </a:prstGeom>
          </p:spPr>
        </p:pic>
        <p:sp>
          <p:nvSpPr>
            <p:cNvPr id="40" name="文本框 39"/>
            <p:cNvSpPr txBox="1"/>
            <p:nvPr>
              <p:custDataLst>
                <p:tags r:id="rId37"/>
              </p:custDataLst>
            </p:nvPr>
          </p:nvSpPr>
          <p:spPr>
            <a:xfrm>
              <a:off x="3919855" y="5045075"/>
              <a:ext cx="1703704" cy="448945"/>
            </a:xfrm>
            <a:prstGeom prst="rect">
              <a:avLst/>
            </a:prstGeom>
            <a:noFill/>
          </p:spPr>
          <p:txBody>
            <a:bodyPr wrap="square" rtlCol="0">
              <a:no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cxnSp>
          <p:nvCxnSpPr>
            <p:cNvPr id="41" name="直接箭头连接符 40"/>
            <p:cNvCxnSpPr/>
            <p:nvPr>
              <p:custDataLst>
                <p:tags r:id="rId38"/>
              </p:custDataLst>
            </p:nvPr>
          </p:nvCxnSpPr>
          <p:spPr>
            <a:xfrm>
              <a:off x="5163185" y="4643358"/>
              <a:ext cx="84328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39"/>
              </p:custDataLst>
            </p:nvPr>
          </p:nvSpPr>
          <p:spPr>
            <a:xfrm>
              <a:off x="5112385" y="4329033"/>
              <a:ext cx="894080" cy="214630"/>
            </a:xfrm>
            <a:prstGeom prst="rect">
              <a:avLst/>
            </a:prstGeom>
            <a:noFill/>
          </p:spPr>
          <p:txBody>
            <a:bodyPr wrap="square" rtlCol="0">
              <a:noAutofit/>
            </a:bodyPr>
            <a:p>
              <a:pPr algn="ctr"/>
              <a:r>
                <a:rPr lang="zh-CN" altLang="en-US" sz="1200" b="1"/>
                <a:t>生成回答</a:t>
              </a:r>
              <a:endParaRPr lang="zh-CN" altLang="en-US" sz="1200" b="1"/>
            </a:p>
          </p:txBody>
        </p:sp>
        <p:sp>
          <p:nvSpPr>
            <p:cNvPr id="43" name="文本框 42"/>
            <p:cNvSpPr txBox="1"/>
            <p:nvPr>
              <p:custDataLst>
                <p:tags r:id="rId40"/>
              </p:custDataLst>
            </p:nvPr>
          </p:nvSpPr>
          <p:spPr>
            <a:xfrm>
              <a:off x="3709035" y="3456305"/>
              <a:ext cx="4353560" cy="398780"/>
            </a:xfrm>
            <a:prstGeom prst="rect">
              <a:avLst/>
            </a:prstGeom>
            <a:noFill/>
          </p:spPr>
          <p:txBody>
            <a:bodyPr wrap="square" rtlCol="0">
              <a:spAutoFit/>
            </a:bodyPr>
            <a:p>
              <a:r>
                <a:rPr lang="zh-CN" altLang="en-US" sz="2000"/>
                <a:t>具备验证和可解释性的医疗</a:t>
              </a:r>
              <a:r>
                <a:rPr lang="en-US" altLang="zh-CN" sz="2000"/>
                <a:t>LLM</a:t>
              </a:r>
              <a:r>
                <a:rPr lang="zh-CN" altLang="en-US" sz="2000"/>
                <a:t>系统</a:t>
              </a:r>
              <a:endParaRPr lang="zh-CN" altLang="en-US" sz="2000"/>
            </a:p>
          </p:txBody>
        </p:sp>
        <p:sp>
          <p:nvSpPr>
            <p:cNvPr id="44" name="矩形 43"/>
            <p:cNvSpPr/>
            <p:nvPr>
              <p:custDataLst>
                <p:tags r:id="rId41"/>
              </p:custDataLst>
            </p:nvPr>
          </p:nvSpPr>
          <p:spPr>
            <a:xfrm>
              <a:off x="6183630" y="4195683"/>
              <a:ext cx="1168400" cy="62293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800" b="1">
                  <a:solidFill>
                    <a:schemeClr val="tx1"/>
                  </a:solidFill>
                </a:rPr>
                <a:t>早期乳腺癌多以乳房肿块、溢液等为主，以质硬、边缘不规则等表现最常见</a:t>
              </a:r>
              <a:r>
                <a:rPr lang="en-US" altLang="zh-CN" sz="800" b="1">
                  <a:solidFill>
                    <a:schemeClr val="tx1"/>
                  </a:solidFill>
                </a:rPr>
                <a:t>...</a:t>
              </a:r>
              <a:endParaRPr lang="en-US" altLang="zh-CN" sz="800" b="1">
                <a:solidFill>
                  <a:schemeClr val="tx1"/>
                </a:solidFill>
              </a:endParaRPr>
            </a:p>
          </p:txBody>
        </p:sp>
        <p:pic>
          <p:nvPicPr>
            <p:cNvPr id="45" name="图片 44"/>
            <p:cNvPicPr>
              <a:picLocks noChangeAspect="1"/>
            </p:cNvPicPr>
            <p:nvPr>
              <p:custDataLst>
                <p:tags r:id="rId42"/>
              </p:custDataLst>
            </p:nvPr>
          </p:nvPicPr>
          <p:blipFill>
            <a:blip r:embed="rId3"/>
            <a:stretch>
              <a:fillRect/>
            </a:stretch>
          </p:blipFill>
          <p:spPr>
            <a:xfrm>
              <a:off x="10229215" y="3855085"/>
              <a:ext cx="1242695" cy="1425575"/>
            </a:xfrm>
            <a:prstGeom prst="rect">
              <a:avLst/>
            </a:prstGeom>
          </p:spPr>
        </p:pic>
        <p:sp>
          <p:nvSpPr>
            <p:cNvPr id="46" name="文本框 45"/>
            <p:cNvSpPr txBox="1"/>
            <p:nvPr>
              <p:custDataLst>
                <p:tags r:id="rId43"/>
              </p:custDataLst>
            </p:nvPr>
          </p:nvSpPr>
          <p:spPr>
            <a:xfrm>
              <a:off x="10048875" y="5156835"/>
              <a:ext cx="1805305" cy="460375"/>
            </a:xfrm>
            <a:prstGeom prst="rect">
              <a:avLst/>
            </a:prstGeom>
            <a:noFill/>
          </p:spPr>
          <p:txBody>
            <a:bodyPr wrap="square" rtlCol="0">
              <a:spAutoFit/>
            </a:bodyPr>
            <a:p>
              <a:r>
                <a:rPr lang="zh-CN" altLang="en-US" sz="1200" b="1"/>
                <a:t>医学书籍</a:t>
              </a:r>
              <a:r>
                <a:rPr lang="en-US" altLang="zh-CN" sz="1200" b="1"/>
                <a:t>, </a:t>
              </a:r>
              <a:r>
                <a:rPr lang="zh-CN" altLang="en-US" sz="1200" b="1"/>
                <a:t>医院历史病历</a:t>
              </a:r>
              <a:r>
                <a:rPr lang="en-US" altLang="zh-CN" sz="1200" b="1"/>
                <a:t>, </a:t>
              </a:r>
              <a:r>
                <a:rPr lang="zh-CN" altLang="en-US" sz="1200" b="1"/>
                <a:t>医院积累信息库</a:t>
              </a:r>
              <a:endParaRPr lang="zh-CN" altLang="en-US" sz="1200" b="1"/>
            </a:p>
          </p:txBody>
        </p:sp>
        <p:cxnSp>
          <p:nvCxnSpPr>
            <p:cNvPr id="47" name="直接箭头连接符 46"/>
            <p:cNvCxnSpPr/>
            <p:nvPr>
              <p:custDataLst>
                <p:tags r:id="rId44"/>
              </p:custDataLst>
            </p:nvPr>
          </p:nvCxnSpPr>
          <p:spPr>
            <a:xfrm flipH="1" flipV="1">
              <a:off x="8979535" y="4956413"/>
              <a:ext cx="1118235" cy="2781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custDataLst>
                <p:tags r:id="rId45"/>
              </p:custDataLst>
            </p:nvPr>
          </p:nvCxnSpPr>
          <p:spPr>
            <a:xfrm flipH="1">
              <a:off x="9015095" y="4814173"/>
              <a:ext cx="121412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46"/>
              </p:custDataLst>
            </p:nvPr>
          </p:nvSpPr>
          <p:spPr>
            <a:xfrm>
              <a:off x="8979535" y="4328795"/>
              <a:ext cx="1226820" cy="460375"/>
            </a:xfrm>
            <a:prstGeom prst="rect">
              <a:avLst/>
            </a:prstGeom>
            <a:noFill/>
          </p:spPr>
          <p:txBody>
            <a:bodyPr wrap="square" rtlCol="0">
              <a:spAutoFit/>
            </a:bodyPr>
            <a:p>
              <a:pPr algn="ctr"/>
              <a:r>
                <a:rPr lang="zh-CN" altLang="en-US" sz="1200" b="1"/>
                <a:t>Elasticsearch检索</a:t>
              </a:r>
              <a:endParaRPr lang="zh-CN" altLang="en-US" sz="1200" b="1"/>
            </a:p>
          </p:txBody>
        </p:sp>
        <p:sp>
          <p:nvSpPr>
            <p:cNvPr id="50" name="文本框 49"/>
            <p:cNvSpPr txBox="1"/>
            <p:nvPr>
              <p:custDataLst>
                <p:tags r:id="rId47"/>
              </p:custDataLst>
            </p:nvPr>
          </p:nvSpPr>
          <p:spPr>
            <a:xfrm rot="840000">
              <a:off x="9240520" y="5261848"/>
              <a:ext cx="894080" cy="214630"/>
            </a:xfrm>
            <a:prstGeom prst="rect">
              <a:avLst/>
            </a:prstGeom>
            <a:noFill/>
          </p:spPr>
          <p:txBody>
            <a:bodyPr wrap="square" rtlCol="0">
              <a:noAutofit/>
            </a:bodyPr>
            <a:p>
              <a:pPr algn="ctr"/>
              <a:r>
                <a:rPr lang="zh-CN" altLang="en-US" sz="1200" b="1"/>
                <a:t>向量检索</a:t>
              </a:r>
              <a:endParaRPr lang="zh-CN" altLang="en-US" sz="1200" b="1"/>
            </a:p>
          </p:txBody>
        </p:sp>
        <p:pic>
          <p:nvPicPr>
            <p:cNvPr id="51" name="图片 50"/>
            <p:cNvPicPr>
              <a:picLocks noChangeAspect="1"/>
            </p:cNvPicPr>
            <p:nvPr>
              <p:custDataLst>
                <p:tags r:id="rId48"/>
              </p:custDataLst>
            </p:nvPr>
          </p:nvPicPr>
          <p:blipFill>
            <a:blip r:embed="rId25"/>
            <a:stretch>
              <a:fillRect/>
            </a:stretch>
          </p:blipFill>
          <p:spPr>
            <a:xfrm>
              <a:off x="8522335" y="4521835"/>
              <a:ext cx="492760" cy="434340"/>
            </a:xfrm>
            <a:prstGeom prst="rect">
              <a:avLst/>
            </a:prstGeom>
          </p:spPr>
        </p:pic>
        <p:pic>
          <p:nvPicPr>
            <p:cNvPr id="52" name="图片 51"/>
            <p:cNvPicPr>
              <a:picLocks noChangeAspect="1"/>
            </p:cNvPicPr>
            <p:nvPr>
              <p:custDataLst>
                <p:tags r:id="rId49"/>
              </p:custDataLst>
            </p:nvPr>
          </p:nvPicPr>
          <p:blipFill>
            <a:blip r:embed="rId30"/>
            <a:stretch>
              <a:fillRect/>
            </a:stretch>
          </p:blipFill>
          <p:spPr>
            <a:xfrm>
              <a:off x="8630920" y="5139055"/>
              <a:ext cx="355600" cy="529590"/>
            </a:xfrm>
            <a:prstGeom prst="rect">
              <a:avLst/>
            </a:prstGeom>
          </p:spPr>
        </p:pic>
        <p:cxnSp>
          <p:nvCxnSpPr>
            <p:cNvPr id="53" name="直接箭头连接符 52"/>
            <p:cNvCxnSpPr/>
            <p:nvPr>
              <p:custDataLst>
                <p:tags r:id="rId50"/>
              </p:custDataLst>
            </p:nvPr>
          </p:nvCxnSpPr>
          <p:spPr>
            <a:xfrm flipH="1">
              <a:off x="8797290" y="4932283"/>
              <a:ext cx="1270" cy="20701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custDataLst>
                <p:tags r:id="rId51"/>
              </p:custDataLst>
            </p:nvPr>
          </p:nvCxnSpPr>
          <p:spPr>
            <a:xfrm>
              <a:off x="6739890" y="4889738"/>
              <a:ext cx="0" cy="328295"/>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custDataLst>
                <p:tags r:id="rId52"/>
              </p:custDataLst>
            </p:nvPr>
          </p:nvCxnSpPr>
          <p:spPr>
            <a:xfrm flipH="1" flipV="1">
              <a:off x="7454265" y="4810998"/>
              <a:ext cx="1167130" cy="3695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56" name="图片 55" descr="User"/>
            <p:cNvPicPr>
              <a:picLocks noChangeAspect="1"/>
            </p:cNvPicPr>
            <p:nvPr>
              <p:custDataLst>
                <p:tags r:id="rId53"/>
              </p:custDataLst>
            </p:nvPr>
          </p:nvPicPr>
          <p:blipFill>
            <a:blip r:embed="rId5"/>
            <a:stretch>
              <a:fillRect/>
            </a:stretch>
          </p:blipFill>
          <p:spPr>
            <a:xfrm>
              <a:off x="6568440" y="5245735"/>
              <a:ext cx="342265" cy="342265"/>
            </a:xfrm>
            <a:prstGeom prst="rect">
              <a:avLst/>
            </a:prstGeom>
          </p:spPr>
        </p:pic>
        <p:sp>
          <p:nvSpPr>
            <p:cNvPr id="57" name="文本框 56"/>
            <p:cNvSpPr txBox="1"/>
            <p:nvPr>
              <p:custDataLst>
                <p:tags r:id="rId54"/>
              </p:custDataLst>
            </p:nvPr>
          </p:nvSpPr>
          <p:spPr>
            <a:xfrm rot="1020000">
              <a:off x="7553960" y="4705350"/>
              <a:ext cx="1147445" cy="259080"/>
            </a:xfrm>
            <a:prstGeom prst="rect">
              <a:avLst/>
            </a:prstGeom>
            <a:noFill/>
          </p:spPr>
          <p:txBody>
            <a:bodyPr wrap="square" rtlCol="0">
              <a:noAutofit/>
            </a:bodyPr>
            <a:p>
              <a:pPr algn="ctr"/>
              <a:r>
                <a:rPr lang="zh-CN" altLang="en-US" sz="1200" b="1">
                  <a:solidFill>
                    <a:srgbClr val="00B050"/>
                  </a:solidFill>
                </a:rPr>
                <a:t>支持</a:t>
              </a:r>
              <a:r>
                <a:rPr lang="en-US" altLang="zh-CN" sz="1200" b="1">
                  <a:solidFill>
                    <a:srgbClr val="00B050"/>
                  </a:solidFill>
                </a:rPr>
                <a:t>? </a:t>
              </a:r>
              <a:r>
                <a:rPr lang="zh-CN" altLang="en-US" sz="1200" b="1">
                  <a:solidFill>
                    <a:srgbClr val="FF0000"/>
                  </a:solidFill>
                </a:rPr>
                <a:t>拒绝</a:t>
              </a:r>
              <a:r>
                <a:rPr lang="en-US" altLang="zh-CN" sz="1200" b="1">
                  <a:solidFill>
                    <a:srgbClr val="FF0000"/>
                  </a:solidFill>
                </a:rPr>
                <a:t>?</a:t>
              </a:r>
              <a:endParaRPr lang="en-US" altLang="zh-CN" sz="1200" b="1">
                <a:solidFill>
                  <a:srgbClr val="FF0000"/>
                </a:solidFill>
              </a:endParaRPr>
            </a:p>
          </p:txBody>
        </p:sp>
        <p:sp>
          <p:nvSpPr>
            <p:cNvPr id="58" name="文本框 57"/>
            <p:cNvSpPr txBox="1"/>
            <p:nvPr>
              <p:custDataLst>
                <p:tags r:id="rId55"/>
              </p:custDataLst>
            </p:nvPr>
          </p:nvSpPr>
          <p:spPr>
            <a:xfrm>
              <a:off x="6739890" y="4851638"/>
              <a:ext cx="880745" cy="245110"/>
            </a:xfrm>
            <a:prstGeom prst="rect">
              <a:avLst/>
            </a:prstGeom>
            <a:noFill/>
          </p:spPr>
          <p:txBody>
            <a:bodyPr wrap="square" rtlCol="0">
              <a:spAutoFit/>
            </a:bodyPr>
            <a:p>
              <a:pPr algn="l"/>
              <a:r>
                <a:rPr lang="zh-CN" altLang="en-US" sz="1000" b="1">
                  <a:solidFill>
                    <a:srgbClr val="00B050"/>
                  </a:solidFill>
                </a:rPr>
                <a:t>支持</a:t>
              </a:r>
              <a:endParaRPr lang="zh-CN" altLang="en-US" sz="1000" b="1">
                <a:solidFill>
                  <a:srgbClr val="00B050"/>
                </a:solidFill>
              </a:endParaRPr>
            </a:p>
          </p:txBody>
        </p:sp>
        <p:pic>
          <p:nvPicPr>
            <p:cNvPr id="59" name="图片 58" descr="User"/>
            <p:cNvPicPr>
              <a:picLocks noChangeAspect="1"/>
            </p:cNvPicPr>
            <p:nvPr>
              <p:custDataLst>
                <p:tags r:id="rId56"/>
              </p:custDataLst>
            </p:nvPr>
          </p:nvPicPr>
          <p:blipFill>
            <a:blip r:embed="rId5"/>
            <a:stretch>
              <a:fillRect/>
            </a:stretch>
          </p:blipFill>
          <p:spPr>
            <a:xfrm>
              <a:off x="9630943" y="1101257"/>
              <a:ext cx="418204" cy="418204"/>
            </a:xfrm>
            <a:prstGeom prst="rect">
              <a:avLst/>
            </a:prstGeom>
          </p:spPr>
        </p:pic>
        <p:sp>
          <p:nvSpPr>
            <p:cNvPr id="60" name="文本框 59"/>
            <p:cNvSpPr txBox="1"/>
            <p:nvPr>
              <p:custDataLst>
                <p:tags r:id="rId57"/>
              </p:custDataLst>
            </p:nvPr>
          </p:nvSpPr>
          <p:spPr>
            <a:xfrm>
              <a:off x="2117090" y="5269865"/>
              <a:ext cx="973455" cy="398780"/>
            </a:xfrm>
            <a:prstGeom prst="rect">
              <a:avLst/>
            </a:prstGeom>
            <a:noFill/>
          </p:spPr>
          <p:txBody>
            <a:bodyPr wrap="square" rtlCol="0">
              <a:spAutoFit/>
            </a:bodyPr>
            <a:p>
              <a:pPr algn="ctr"/>
              <a:r>
                <a:rPr lang="zh-CN" altLang="en-US" sz="2000"/>
                <a:t>导诊</a:t>
              </a:r>
              <a:endParaRPr lang="zh-CN" altLang="en-US" sz="2000"/>
            </a:p>
          </p:txBody>
        </p:sp>
        <p:cxnSp>
          <p:nvCxnSpPr>
            <p:cNvPr id="61" name="直接箭头连接符 60"/>
            <p:cNvCxnSpPr/>
            <p:nvPr>
              <p:custDataLst>
                <p:tags r:id="rId58"/>
              </p:custDataLst>
            </p:nvPr>
          </p:nvCxnSpPr>
          <p:spPr>
            <a:xfrm>
              <a:off x="7563485" y="4329033"/>
              <a:ext cx="27438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custDataLst>
                <p:tags r:id="rId59"/>
              </p:custDataLst>
            </p:nvPr>
          </p:nvCxnSpPr>
          <p:spPr>
            <a:xfrm>
              <a:off x="3383280" y="4664948"/>
              <a:ext cx="7372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3" name="肘形连接符 84"/>
            <p:cNvCxnSpPr>
              <a:stCxn id="22" idx="0"/>
              <a:endCxn id="59" idx="3"/>
            </p:cNvCxnSpPr>
            <p:nvPr>
              <p:custDataLst>
                <p:tags r:id="rId60"/>
              </p:custDataLst>
            </p:nvPr>
          </p:nvCxnSpPr>
          <p:spPr>
            <a:xfrm rot="16200000" flipV="1">
              <a:off x="10525963" y="833543"/>
              <a:ext cx="77018" cy="103065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4" name="肘形连接符 82"/>
            <p:cNvCxnSpPr>
              <a:endCxn id="10" idx="1"/>
            </p:cNvCxnSpPr>
            <p:nvPr>
              <p:custDataLst>
                <p:tags r:id="rId61"/>
              </p:custDataLst>
            </p:nvPr>
          </p:nvCxnSpPr>
          <p:spPr>
            <a:xfrm rot="16200000">
              <a:off x="2234565" y="3298190"/>
              <a:ext cx="2540635" cy="15367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5" name="肘形连接符 3"/>
            <p:cNvCxnSpPr/>
            <p:nvPr>
              <p:custDataLst>
                <p:tags r:id="rId62"/>
              </p:custDataLst>
            </p:nvPr>
          </p:nvCxnSpPr>
          <p:spPr>
            <a:xfrm flipV="1">
              <a:off x="1214120" y="1927860"/>
              <a:ext cx="711835" cy="1548000"/>
            </a:xfrm>
            <a:prstGeom prst="bentConnector3">
              <a:avLst>
                <a:gd name="adj1" fmla="val 50045"/>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66" name="图片 65"/>
            <p:cNvPicPr>
              <a:picLocks noChangeAspect="1"/>
            </p:cNvPicPr>
            <p:nvPr>
              <p:custDataLst>
                <p:tags r:id="rId63"/>
              </p:custDataLst>
            </p:nvPr>
          </p:nvPicPr>
          <p:blipFill>
            <a:blip r:embed="rId64"/>
            <a:stretch>
              <a:fillRect/>
            </a:stretch>
          </p:blipFill>
          <p:spPr>
            <a:xfrm>
              <a:off x="1671320" y="3855085"/>
              <a:ext cx="810895" cy="1036955"/>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pic>
        <p:nvPicPr>
          <p:cNvPr id="2" name="图片 1"/>
          <p:cNvPicPr>
            <a:picLocks noChangeAspect="1"/>
          </p:cNvPicPr>
          <p:nvPr>
            <p:custDataLst>
              <p:tags r:id="rId1"/>
            </p:custDataLst>
          </p:nvPr>
        </p:nvPicPr>
        <p:blipFill>
          <a:blip r:embed="rId2"/>
          <a:stretch>
            <a:fillRect/>
          </a:stretch>
        </p:blipFill>
        <p:spPr>
          <a:xfrm>
            <a:off x="229551" y="4987511"/>
            <a:ext cx="6405880" cy="46545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7597456" y="4908136"/>
            <a:ext cx="485140" cy="620395"/>
          </a:xfrm>
          <a:prstGeom prst="rect">
            <a:avLst/>
          </a:prstGeom>
        </p:spPr>
      </p:pic>
      <p:sp>
        <p:nvSpPr>
          <p:cNvPr id="11" name="object 2"/>
          <p:cNvSpPr txBox="1">
            <a:spLocks noGrp="1"/>
          </p:cNvSpPr>
          <p:nvPr>
            <p:custDataLst>
              <p:tags r:id="rId5"/>
            </p:custDataLst>
          </p:nvPr>
        </p:nvSpPr>
        <p:spPr>
          <a:xfrm>
            <a:off x="664526" y="986376"/>
            <a:ext cx="3443605" cy="381635"/>
          </a:xfrm>
          <a:prstGeom prst="rect">
            <a:avLst/>
          </a:prstGeom>
        </p:spPr>
        <p:txBody>
          <a:bodyPr vert="horz" wrap="square" lIns="0" tIns="12700" rIns="0" bIns="0" rtlCol="0">
            <a:spAutoFit/>
          </a:bodyPr>
          <a:lstStyle>
            <a:lvl1pPr>
              <a:defRPr sz="2400" b="1" i="0">
                <a:solidFill>
                  <a:schemeClr val="tx1"/>
                </a:solidFill>
                <a:latin typeface="Arial" panose="020B0604020202020204"/>
                <a:ea typeface="+mj-ea"/>
                <a:cs typeface="Arial" panose="020B0604020202020204"/>
              </a:defRPr>
            </a:lvl1pPr>
          </a:lstStyle>
          <a:p>
            <a:pPr marL="12700">
              <a:spcBef>
                <a:spcPts val="100"/>
              </a:spcBef>
            </a:pPr>
            <a:r>
              <a:rPr lang="zh-CN" altLang="en-US" spc="-35" dirty="0">
                <a:latin typeface="Calibri" panose="020F0502020204030204" charset="0"/>
                <a:ea typeface="Calibri" panose="020F0502020204030204" charset="0"/>
                <a:cs typeface="Calibri" panose="020F0502020204030204" charset="0"/>
              </a:rPr>
              <a:t>导诊</a:t>
            </a:r>
            <a:r>
              <a:rPr lang="en-US" altLang="zh-CN" spc="-35" dirty="0">
                <a:latin typeface="Calibri" panose="020F0502020204030204" charset="0"/>
                <a:ea typeface="Calibri" panose="020F0502020204030204" charset="0"/>
                <a:cs typeface="Calibri" panose="020F0502020204030204" charset="0"/>
              </a:rPr>
              <a:t> (</a:t>
            </a:r>
            <a:r>
              <a:rPr lang="zh-CN" altLang="en-US" spc="-35" dirty="0">
                <a:latin typeface="Calibri" panose="020F0502020204030204" charset="0"/>
                <a:ea typeface="Calibri" panose="020F0502020204030204" charset="0"/>
                <a:cs typeface="Calibri" panose="020F0502020204030204" charset="0"/>
              </a:rPr>
              <a:t>意图识别</a:t>
            </a:r>
            <a:r>
              <a:rPr lang="en-US" altLang="zh-CN" spc="-35" dirty="0">
                <a:latin typeface="Calibri" panose="020F0502020204030204" charset="0"/>
                <a:ea typeface="Calibri" panose="020F0502020204030204" charset="0"/>
                <a:cs typeface="Calibri" panose="020F0502020204030204" charset="0"/>
              </a:rPr>
              <a:t>)</a:t>
            </a:r>
            <a:endParaRPr lang="en-US" altLang="zh-CN" spc="-35" dirty="0">
              <a:latin typeface="Calibri" panose="020F0502020204030204" charset="0"/>
              <a:ea typeface="Calibri" panose="020F0502020204030204" charset="0"/>
              <a:cs typeface="Calibri" panose="020F0502020204030204" charset="0"/>
            </a:endParaRPr>
          </a:p>
        </p:txBody>
      </p:sp>
      <p:pic>
        <p:nvPicPr>
          <p:cNvPr id="12" name="图片 11"/>
          <p:cNvPicPr>
            <a:picLocks noChangeAspect="1"/>
          </p:cNvPicPr>
          <p:nvPr>
            <p:custDataLst>
              <p:tags r:id="rId6"/>
            </p:custDataLst>
          </p:nvPr>
        </p:nvPicPr>
        <p:blipFill>
          <a:blip r:embed="rId7"/>
          <a:stretch>
            <a:fillRect/>
          </a:stretch>
        </p:blipFill>
        <p:spPr>
          <a:xfrm>
            <a:off x="203516" y="1526761"/>
            <a:ext cx="7139940" cy="2267585"/>
          </a:xfrm>
          <a:prstGeom prst="rect">
            <a:avLst/>
          </a:prstGeom>
        </p:spPr>
      </p:pic>
      <p:sp>
        <p:nvSpPr>
          <p:cNvPr id="13" name="文本框 12"/>
          <p:cNvSpPr txBox="1"/>
          <p:nvPr>
            <p:custDataLst>
              <p:tags r:id="rId8"/>
            </p:custDataLst>
          </p:nvPr>
        </p:nvSpPr>
        <p:spPr>
          <a:xfrm>
            <a:off x="1442401" y="3880071"/>
            <a:ext cx="3044825" cy="275590"/>
          </a:xfrm>
          <a:prstGeom prst="rect">
            <a:avLst/>
          </a:prstGeom>
          <a:noFill/>
        </p:spPr>
        <p:txBody>
          <a:bodyPr wrap="square" rtlCol="0">
            <a:spAutoFit/>
          </a:bodyPr>
          <a:lstStyle/>
          <a:p>
            <a:pPr algn="ctr"/>
            <a:r>
              <a:rPr lang="zh-CN" altLang="en-US" sz="1200"/>
              <a:t>由</a:t>
            </a:r>
            <a:r>
              <a:rPr lang="zh-CN" altLang="en-US" sz="1200" b="1"/>
              <a:t>长沙市中心医院</a:t>
            </a:r>
            <a:r>
              <a:rPr lang="zh-CN" altLang="en-US" sz="1200"/>
              <a:t>提供的全院科室信息</a:t>
            </a:r>
            <a:endParaRPr lang="zh-CN" altLang="en-US" sz="1200"/>
          </a:p>
        </p:txBody>
      </p:sp>
      <p:cxnSp>
        <p:nvCxnSpPr>
          <p:cNvPr id="14" name="直接箭头连接符 13"/>
          <p:cNvCxnSpPr/>
          <p:nvPr>
            <p:custDataLst>
              <p:tags r:id="rId9"/>
            </p:custDataLst>
          </p:nvPr>
        </p:nvCxnSpPr>
        <p:spPr>
          <a:xfrm>
            <a:off x="7457756" y="2143981"/>
            <a:ext cx="35941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5" name="矩形 14"/>
          <p:cNvSpPr/>
          <p:nvPr>
            <p:custDataLst>
              <p:tags r:id="rId10"/>
            </p:custDataLst>
          </p:nvPr>
        </p:nvSpPr>
        <p:spPr>
          <a:xfrm>
            <a:off x="7913369" y="1234661"/>
            <a:ext cx="4018280" cy="1685925"/>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custDataLst>
              <p:tags r:id="rId11"/>
            </p:custDataLst>
          </p:nvPr>
        </p:nvSpPr>
        <p:spPr>
          <a:xfrm>
            <a:off x="7913369" y="1297526"/>
            <a:ext cx="4018280" cy="1560195"/>
          </a:xfrm>
          <a:prstGeom prst="rect">
            <a:avLst/>
          </a:prstGeom>
          <a:noFill/>
        </p:spPr>
        <p:txBody>
          <a:bodyPr wrap="square" rtlCol="0">
            <a:noAutofit/>
          </a:bodyPr>
          <a:lstStyle/>
          <a:p>
            <a:r>
              <a:rPr lang="en-US" altLang="zh-CN"/>
              <a:t>Baichuan2-53B Prompt</a:t>
            </a:r>
            <a:r>
              <a:rPr lang="zh-CN" altLang="en-US"/>
              <a:t>：</a:t>
            </a:r>
            <a:endParaRPr lang="zh-CN" altLang="en-US"/>
          </a:p>
          <a:p>
            <a:r>
              <a:rPr lang="zh-CN" altLang="en-US" sz="1000"/>
              <a:t>---</a:t>
            </a:r>
            <a:endParaRPr lang="zh-CN" altLang="en-US" sz="1000"/>
          </a:p>
          <a:p>
            <a:r>
              <a:rPr lang="zh-CN" altLang="en-US" sz="1000"/>
              <a:t>## [科室名称]</a:t>
            </a:r>
            <a:endParaRPr lang="zh-CN" altLang="en-US" sz="1000"/>
          </a:p>
          <a:p>
            <a:r>
              <a:rPr lang="zh-CN" altLang="en-US" sz="1000"/>
              <a:t>[科室名称]是医院中负责诊断和治疗[疾病]的部门。[疾病]的症状是：[症状]。</a:t>
            </a:r>
            <a:endParaRPr lang="zh-CN" altLang="en-US" sz="1000"/>
          </a:p>
          <a:p>
            <a:r>
              <a:rPr lang="zh-CN" altLang="en-US" sz="1000"/>
              <a:t>---</a:t>
            </a:r>
            <a:endParaRPr lang="zh-CN" altLang="en-US" sz="1000"/>
          </a:p>
          <a:p>
            <a:r>
              <a:rPr lang="zh-CN" altLang="en-US" sz="1000"/>
              <a:t>处理以上内容，适当对</a:t>
            </a:r>
            <a:r>
              <a:rPr lang="en-US" altLang="zh-CN" sz="1000"/>
              <a:t>[</a:t>
            </a:r>
            <a:r>
              <a:rPr lang="zh-CN" altLang="en-US" sz="1000"/>
              <a:t>症状</a:t>
            </a:r>
            <a:r>
              <a:rPr lang="en-US" altLang="zh-CN" sz="1000"/>
              <a:t>]</a:t>
            </a:r>
            <a:r>
              <a:rPr lang="zh-CN" altLang="en-US" sz="1000">
                <a:sym typeface="+mn-ea"/>
              </a:rPr>
              <a:t>部分内容进行改写，但不要改变原始内容</a:t>
            </a:r>
            <a:r>
              <a:rPr lang="zh-CN" altLang="en-US" sz="1000"/>
              <a:t>，以markdown返回给我。</a:t>
            </a:r>
            <a:endParaRPr lang="zh-CN" altLang="en-US" sz="1000"/>
          </a:p>
        </p:txBody>
      </p:sp>
      <p:sp>
        <p:nvSpPr>
          <p:cNvPr id="17" name="文本框 16"/>
          <p:cNvSpPr txBox="1"/>
          <p:nvPr>
            <p:custDataLst>
              <p:tags r:id="rId12"/>
            </p:custDataLst>
          </p:nvPr>
        </p:nvSpPr>
        <p:spPr>
          <a:xfrm>
            <a:off x="8089581" y="3424776"/>
            <a:ext cx="3784600" cy="837565"/>
          </a:xfrm>
          <a:prstGeom prst="rect">
            <a:avLst/>
          </a:prstGeom>
          <a:noFill/>
        </p:spPr>
        <p:txBody>
          <a:bodyPr wrap="square" rtlCol="0" anchor="t">
            <a:noAutofit/>
          </a:bodyPr>
          <a:lstStyle/>
          <a:p>
            <a:r>
              <a:rPr lang="zh-CN" altLang="en-US" sz="1000"/>
              <a:t>乳腺外科门诊是医院中负责诊断和治疗乳腺外科疾病的部门。乳腺外科疾病的症状是：乳腺疾病常见乳房胀痛、肿块、乳房增大或乳房的不适感。</a:t>
            </a:r>
            <a:endParaRPr lang="zh-CN" altLang="en-US" sz="1000"/>
          </a:p>
          <a:p>
            <a:r>
              <a:rPr lang="en-US" altLang="zh-CN" sz="1000"/>
              <a:t>...</a:t>
            </a:r>
            <a:endParaRPr lang="en-US" altLang="zh-CN" sz="1000"/>
          </a:p>
        </p:txBody>
      </p:sp>
      <p:sp>
        <p:nvSpPr>
          <p:cNvPr id="18" name="矩形 17"/>
          <p:cNvSpPr/>
          <p:nvPr>
            <p:custDataLst>
              <p:tags r:id="rId13"/>
            </p:custDataLst>
          </p:nvPr>
        </p:nvSpPr>
        <p:spPr>
          <a:xfrm>
            <a:off x="7855901" y="3389216"/>
            <a:ext cx="4018280" cy="805180"/>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p:cNvCxnSpPr/>
          <p:nvPr>
            <p:custDataLst>
              <p:tags r:id="rId14"/>
            </p:custDataLst>
          </p:nvPr>
        </p:nvCxnSpPr>
        <p:spPr>
          <a:xfrm>
            <a:off x="9865676" y="3054571"/>
            <a:ext cx="0" cy="23622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20" name="图片 19"/>
          <p:cNvPicPr>
            <a:picLocks noChangeAspect="1"/>
          </p:cNvPicPr>
          <p:nvPr>
            <p:custDataLst>
              <p:tags r:id="rId15"/>
            </p:custDataLst>
          </p:nvPr>
        </p:nvPicPr>
        <p:blipFill>
          <a:blip r:embed="rId16"/>
          <a:srcRect t="9188"/>
          <a:stretch>
            <a:fillRect/>
          </a:stretch>
        </p:blipFill>
        <p:spPr>
          <a:xfrm>
            <a:off x="9344976" y="4680806"/>
            <a:ext cx="972185" cy="953770"/>
          </a:xfrm>
          <a:prstGeom prst="rect">
            <a:avLst/>
          </a:prstGeom>
        </p:spPr>
      </p:pic>
      <p:cxnSp>
        <p:nvCxnSpPr>
          <p:cNvPr id="21" name="直接箭头连接符 20"/>
          <p:cNvCxnSpPr/>
          <p:nvPr>
            <p:custDataLst>
              <p:tags r:id="rId17"/>
            </p:custDataLst>
          </p:nvPr>
        </p:nvCxnSpPr>
        <p:spPr>
          <a:xfrm>
            <a:off x="9870121" y="4318221"/>
            <a:ext cx="4445" cy="368935"/>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2" name="矩形 21"/>
          <p:cNvSpPr/>
          <p:nvPr>
            <p:custDataLst>
              <p:tags r:id="rId18"/>
            </p:custDataLst>
          </p:nvPr>
        </p:nvSpPr>
        <p:spPr>
          <a:xfrm>
            <a:off x="229551" y="4829396"/>
            <a:ext cx="6236970" cy="781685"/>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custDataLst>
              <p:tags r:id="rId19"/>
            </p:custDataLst>
          </p:nvPr>
        </p:nvSpPr>
        <p:spPr>
          <a:xfrm>
            <a:off x="8962706" y="5634576"/>
            <a:ext cx="1819275" cy="460375"/>
          </a:xfrm>
          <a:prstGeom prst="rect">
            <a:avLst/>
          </a:prstGeom>
          <a:noFill/>
        </p:spPr>
        <p:txBody>
          <a:bodyPr wrap="square" rtlCol="0">
            <a:spAutoFit/>
          </a:bodyPr>
          <a:lstStyle/>
          <a:p>
            <a:pPr algn="ctr"/>
            <a:r>
              <a:rPr lang="zh-CN" altLang="en-US" sz="1200" b="1"/>
              <a:t>医院全科室</a:t>
            </a:r>
            <a:r>
              <a:rPr lang="zh-CN" altLang="en-US" sz="1200" b="1">
                <a:sym typeface="+mn-ea"/>
              </a:rPr>
              <a:t>信息向量库</a:t>
            </a:r>
            <a:r>
              <a:rPr lang="en-US" altLang="zh-CN" sz="1200" b="1">
                <a:sym typeface="+mn-ea"/>
              </a:rPr>
              <a:t> (Faiss)</a:t>
            </a:r>
            <a:endParaRPr lang="en-US" altLang="zh-CN" sz="1200" b="1">
              <a:sym typeface="+mn-ea"/>
            </a:endParaRPr>
          </a:p>
        </p:txBody>
      </p:sp>
      <p:cxnSp>
        <p:nvCxnSpPr>
          <p:cNvPr id="24" name="直接箭头连接符 23"/>
          <p:cNvCxnSpPr/>
          <p:nvPr>
            <p:custDataLst>
              <p:tags r:id="rId20"/>
            </p:custDataLst>
          </p:nvPr>
        </p:nvCxnSpPr>
        <p:spPr>
          <a:xfrm>
            <a:off x="6657021" y="4829396"/>
            <a:ext cx="264414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custDataLst>
              <p:tags r:id="rId21"/>
            </p:custDataLst>
          </p:nvPr>
        </p:nvCxnSpPr>
        <p:spPr>
          <a:xfrm flipH="1">
            <a:off x="6667181" y="5588221"/>
            <a:ext cx="264604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custDataLst>
              <p:tags r:id="rId1"/>
            </p:custDataLst>
          </p:nvPr>
        </p:nvSpPr>
        <p:spPr>
          <a:xfrm>
            <a:off x="3610610" y="852170"/>
            <a:ext cx="8391525" cy="2548255"/>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标题 1"/>
          <p:cNvSpPr>
            <a:spLocks noGrp="1"/>
          </p:cNvSpPr>
          <p:nvPr>
            <p:ph type="title"/>
          </p:nvPr>
        </p:nvSpPr>
        <p:spPr>
          <a:xfrm>
            <a:off x="838200" y="278267"/>
            <a:ext cx="10515600" cy="433388"/>
          </a:xfrm>
        </p:spPr>
        <p:txBody>
          <a:bodyPr/>
          <a:lstStyle/>
          <a:p>
            <a:r>
              <a:rPr kumimoji="1" lang="zh-CN" altLang="en-US" dirty="0"/>
              <a:t>解决方案及技术架构</a:t>
            </a:r>
            <a:endParaRPr kumimoji="1" lang="zh-CN" altLang="en-US" dirty="0"/>
          </a:p>
        </p:txBody>
      </p:sp>
      <p:sp>
        <p:nvSpPr>
          <p:cNvPr id="7" name="文本占位符 2"/>
          <p:cNvSpPr>
            <a:spLocks noGrp="1"/>
          </p:cNvSpPr>
          <p:nvPr>
            <p:ph type="body" sz="quarter" idx="10"/>
          </p:nvPr>
        </p:nvSpPr>
        <p:spPr>
          <a:xfrm>
            <a:off x="257628" y="307295"/>
            <a:ext cx="609600" cy="433388"/>
          </a:xfrm>
        </p:spPr>
        <p:txBody>
          <a:bodyPr anchor="ctr"/>
          <a:lstStyle/>
          <a:p>
            <a:pPr algn="ctr"/>
            <a:r>
              <a:rPr kumimoji="1" lang="en-US" altLang="zh-CN" dirty="0"/>
              <a:t>02</a:t>
            </a:r>
            <a:endParaRPr kumimoji="1" lang="zh-CN" altLang="en-US" dirty="0"/>
          </a:p>
        </p:txBody>
      </p:sp>
      <p:grpSp>
        <p:nvGrpSpPr>
          <p:cNvPr id="2" name="组合 1"/>
          <p:cNvGrpSpPr/>
          <p:nvPr/>
        </p:nvGrpSpPr>
        <p:grpSpPr>
          <a:xfrm>
            <a:off x="257752" y="1062797"/>
            <a:ext cx="11875192" cy="4674975"/>
            <a:chOff x="159693" y="993742"/>
            <a:chExt cx="11875192" cy="4674975"/>
          </a:xfrm>
        </p:grpSpPr>
        <p:pic>
          <p:nvPicPr>
            <p:cNvPr id="10" name="图片 9"/>
            <p:cNvPicPr>
              <a:picLocks noChangeAspect="1"/>
            </p:cNvPicPr>
            <p:nvPr>
              <p:custDataLst>
                <p:tags r:id="rId2"/>
              </p:custDataLst>
            </p:nvPr>
          </p:nvPicPr>
          <p:blipFill>
            <a:blip r:embed="rId3"/>
            <a:stretch>
              <a:fillRect/>
            </a:stretch>
          </p:blipFill>
          <p:spPr>
            <a:xfrm>
              <a:off x="3582179" y="1523631"/>
              <a:ext cx="1067012" cy="1162429"/>
            </a:xfrm>
            <a:prstGeom prst="rect">
              <a:avLst/>
            </a:prstGeom>
          </p:spPr>
        </p:pic>
        <p:pic>
          <p:nvPicPr>
            <p:cNvPr id="11" name="图片 10" descr="User"/>
            <p:cNvPicPr>
              <a:picLocks noChangeAspect="1"/>
            </p:cNvPicPr>
            <p:nvPr>
              <p:custDataLst>
                <p:tags r:id="rId4"/>
              </p:custDataLst>
            </p:nvPr>
          </p:nvPicPr>
          <p:blipFill>
            <a:blip r:embed="rId5"/>
            <a:stretch>
              <a:fillRect/>
            </a:stretch>
          </p:blipFill>
          <p:spPr>
            <a:xfrm>
              <a:off x="159693" y="3036953"/>
              <a:ext cx="771710" cy="803357"/>
            </a:xfrm>
            <a:prstGeom prst="rect">
              <a:avLst/>
            </a:prstGeom>
          </p:spPr>
        </p:pic>
        <p:sp>
          <p:nvSpPr>
            <p:cNvPr id="12" name="文本框 11"/>
            <p:cNvSpPr txBox="1"/>
            <p:nvPr>
              <p:custDataLst>
                <p:tags r:id="rId6"/>
              </p:custDataLst>
            </p:nvPr>
          </p:nvSpPr>
          <p:spPr>
            <a:xfrm>
              <a:off x="185497" y="3971946"/>
              <a:ext cx="607695" cy="276999"/>
            </a:xfrm>
            <a:prstGeom prst="rect">
              <a:avLst/>
            </a:prstGeom>
            <a:noFill/>
          </p:spPr>
          <p:txBody>
            <a:bodyPr wrap="square" rtlCol="0">
              <a:spAutoFit/>
            </a:bodyPr>
            <a:p>
              <a:pPr algn="ctr"/>
              <a:r>
                <a:rPr lang="zh-CN" altLang="en-US" sz="1200" b="1" dirty="0"/>
                <a:t>用户</a:t>
              </a:r>
              <a:endParaRPr lang="zh-CN" altLang="en-US" sz="1200" b="1" dirty="0"/>
            </a:p>
          </p:txBody>
        </p:sp>
        <p:sp>
          <p:nvSpPr>
            <p:cNvPr id="13" name="矩形 12"/>
            <p:cNvSpPr/>
            <p:nvPr>
              <p:custDataLst>
                <p:tags r:id="rId7"/>
              </p:custDataLst>
            </p:nvPr>
          </p:nvSpPr>
          <p:spPr>
            <a:xfrm>
              <a:off x="1524551" y="993742"/>
              <a:ext cx="10379675" cy="4674975"/>
            </a:xfrm>
            <a:prstGeom prst="rect">
              <a:avLst/>
            </a:prstGeom>
            <a:noFill/>
            <a:ln w="22225" cmpd="sng">
              <a:solidFill>
                <a:schemeClr val="bg2">
                  <a:lumMod val="9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8"/>
              </p:custDataLst>
            </p:nvPr>
          </p:nvCxnSpPr>
          <p:spPr>
            <a:xfrm flipV="1">
              <a:off x="3512820" y="993742"/>
              <a:ext cx="0" cy="4674975"/>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9"/>
              </p:custDataLst>
            </p:nvPr>
          </p:nvPicPr>
          <p:blipFill>
            <a:blip r:embed="rId10"/>
            <a:stretch>
              <a:fillRect/>
            </a:stretch>
          </p:blipFill>
          <p:spPr>
            <a:xfrm>
              <a:off x="1847850" y="1089025"/>
              <a:ext cx="1186180" cy="1282065"/>
            </a:xfrm>
            <a:prstGeom prst="rect">
              <a:avLst/>
            </a:prstGeom>
          </p:spPr>
        </p:pic>
        <p:sp>
          <p:nvSpPr>
            <p:cNvPr id="16" name="文本框 15"/>
            <p:cNvSpPr txBox="1"/>
            <p:nvPr>
              <p:custDataLst>
                <p:tags r:id="rId11"/>
              </p:custDataLst>
            </p:nvPr>
          </p:nvSpPr>
          <p:spPr>
            <a:xfrm>
              <a:off x="1847883" y="2317066"/>
              <a:ext cx="1242588" cy="646331"/>
            </a:xfrm>
            <a:prstGeom prst="rect">
              <a:avLst/>
            </a:prstGeom>
            <a:noFill/>
          </p:spPr>
          <p:txBody>
            <a:bodyPr wrap="square" rtlCol="0">
              <a:spAutoFit/>
            </a:bodyPr>
            <a:p>
              <a:pPr algn="ctr"/>
              <a:r>
                <a:rPr lang="zh-CN" altLang="en-US" sz="1200" b="1" dirty="0"/>
                <a:t>医院全科室</a:t>
              </a:r>
              <a:r>
                <a:rPr lang="zh-CN" altLang="en-US" sz="1200" b="1" dirty="0">
                  <a:sym typeface="+mn-ea"/>
                </a:rPr>
                <a:t>信息向量库</a:t>
              </a:r>
              <a:r>
                <a:rPr lang="en-US" altLang="zh-CN" sz="1200" b="1" dirty="0">
                  <a:sym typeface="+mn-ea"/>
                </a:rPr>
                <a:t> (</a:t>
              </a:r>
              <a:r>
                <a:rPr lang="en-US" altLang="zh-CN" sz="1200" b="1" dirty="0" err="1">
                  <a:sym typeface="+mn-ea"/>
                </a:rPr>
                <a:t>Faiss</a:t>
              </a:r>
              <a:r>
                <a:rPr lang="en-US" altLang="zh-CN" sz="1200" b="1" dirty="0">
                  <a:sym typeface="+mn-ea"/>
                </a:rPr>
                <a:t>)</a:t>
              </a:r>
              <a:endParaRPr lang="en-US" altLang="zh-CN" sz="1200" b="1" dirty="0">
                <a:sym typeface="+mn-ea"/>
              </a:endParaRPr>
            </a:p>
          </p:txBody>
        </p:sp>
        <p:pic>
          <p:nvPicPr>
            <p:cNvPr id="17" name="图片 16"/>
            <p:cNvPicPr>
              <a:picLocks noChangeAspect="1"/>
            </p:cNvPicPr>
            <p:nvPr>
              <p:custDataLst>
                <p:tags r:id="rId12"/>
              </p:custDataLst>
            </p:nvPr>
          </p:nvPicPr>
          <p:blipFill>
            <a:blip r:embed="rId13"/>
            <a:stretch>
              <a:fillRect/>
            </a:stretch>
          </p:blipFill>
          <p:spPr>
            <a:xfrm>
              <a:off x="599366" y="4534131"/>
              <a:ext cx="479425" cy="444500"/>
            </a:xfrm>
            <a:prstGeom prst="ellipse">
              <a:avLst/>
            </a:prstGeom>
          </p:spPr>
        </p:pic>
        <p:cxnSp>
          <p:nvCxnSpPr>
            <p:cNvPr id="18" name="直接箭头连接符 17"/>
            <p:cNvCxnSpPr/>
            <p:nvPr>
              <p:custDataLst>
                <p:tags r:id="rId14"/>
              </p:custDataLst>
            </p:nvPr>
          </p:nvCxnSpPr>
          <p:spPr>
            <a:xfrm>
              <a:off x="2481974" y="2963471"/>
              <a:ext cx="0" cy="5829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15"/>
              </p:custDataLst>
            </p:nvPr>
          </p:nvSpPr>
          <p:spPr>
            <a:xfrm>
              <a:off x="1804596" y="5011016"/>
              <a:ext cx="880745" cy="275590"/>
            </a:xfrm>
            <a:prstGeom prst="rect">
              <a:avLst/>
            </a:prstGeom>
            <a:noFill/>
          </p:spPr>
          <p:txBody>
            <a:bodyPr wrap="square" rtlCol="0">
              <a:spAutoFit/>
            </a:bodyPr>
            <a:p>
              <a:pPr algn="ctr"/>
              <a:r>
                <a:rPr lang="zh-CN" altLang="en-US" sz="1200" b="1"/>
                <a:t>意图识别</a:t>
              </a:r>
              <a:endParaRPr lang="zh-CN" altLang="en-US" sz="1200" b="1"/>
            </a:p>
          </p:txBody>
        </p:sp>
        <p:sp>
          <p:nvSpPr>
            <p:cNvPr id="20" name="文本框 19"/>
            <p:cNvSpPr txBox="1"/>
            <p:nvPr>
              <p:custDataLst>
                <p:tags r:id="rId16"/>
              </p:custDataLst>
            </p:nvPr>
          </p:nvSpPr>
          <p:spPr>
            <a:xfrm>
              <a:off x="2547546" y="3058391"/>
              <a:ext cx="880745" cy="275590"/>
            </a:xfrm>
            <a:prstGeom prst="rect">
              <a:avLst/>
            </a:prstGeom>
            <a:noFill/>
          </p:spPr>
          <p:txBody>
            <a:bodyPr wrap="square" rtlCol="0">
              <a:spAutoFit/>
            </a:bodyPr>
            <a:p>
              <a:pPr algn="ctr"/>
              <a:r>
                <a:rPr lang="zh-CN" altLang="en-US" sz="1200" b="1" dirty="0"/>
                <a:t>向量检索</a:t>
              </a:r>
              <a:endParaRPr lang="zh-CN" altLang="en-US" sz="1200" b="1" dirty="0"/>
            </a:p>
          </p:txBody>
        </p:sp>
        <p:sp>
          <p:nvSpPr>
            <p:cNvPr id="21" name="矩形 20"/>
            <p:cNvSpPr/>
            <p:nvPr>
              <p:custDataLst>
                <p:tags r:id="rId17"/>
              </p:custDataLst>
            </p:nvPr>
          </p:nvSpPr>
          <p:spPr>
            <a:xfrm>
              <a:off x="2658745" y="3896995"/>
              <a:ext cx="768985" cy="106362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1000">
                  <a:solidFill>
                    <a:schemeClr val="bg1"/>
                  </a:solidFill>
                </a:rPr>
                <a:t>妇科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产科</a:t>
              </a:r>
              <a:r>
                <a:rPr lang="zh-CN" altLang="en-US" sz="1000" b="1">
                  <a:solidFill>
                    <a:srgbClr val="FF0000"/>
                  </a:solidFill>
                </a:rPr>
                <a:t>×</a:t>
              </a:r>
              <a:endParaRPr lang="zh-CN" altLang="en-US" sz="1000">
                <a:solidFill>
                  <a:schemeClr val="bg1"/>
                </a:solidFill>
              </a:endParaRPr>
            </a:p>
            <a:p>
              <a:pPr algn="l"/>
              <a:r>
                <a:rPr lang="zh-CN" altLang="en-US" sz="1000">
                  <a:solidFill>
                    <a:schemeClr val="bg1"/>
                  </a:solidFill>
                </a:rPr>
                <a:t>肿瘤科</a:t>
              </a:r>
              <a:r>
                <a:rPr lang="en-US" altLang="zh-CN" sz="1000" b="1">
                  <a:solidFill>
                    <a:srgbClr val="00B050"/>
                  </a:solidFill>
                </a:rPr>
                <a:t>√</a:t>
              </a:r>
              <a:endParaRPr lang="zh-CN" altLang="en-US" sz="1000" b="1">
                <a:solidFill>
                  <a:srgbClr val="00B050"/>
                </a:solidFill>
              </a:endParaRPr>
            </a:p>
            <a:p>
              <a:pPr algn="l"/>
              <a:r>
                <a:rPr lang="en-US" altLang="zh-CN" sz="1000">
                  <a:solidFill>
                    <a:schemeClr val="bg1"/>
                  </a:solidFill>
                </a:rPr>
                <a:t>...</a:t>
              </a:r>
              <a:endParaRPr lang="en-US" altLang="zh-CN" sz="1000">
                <a:solidFill>
                  <a:schemeClr val="bg1"/>
                </a:solidFill>
              </a:endParaRPr>
            </a:p>
          </p:txBody>
        </p:sp>
        <p:pic>
          <p:nvPicPr>
            <p:cNvPr id="22" name="图片 21"/>
            <p:cNvPicPr>
              <a:picLocks noChangeAspect="1"/>
            </p:cNvPicPr>
            <p:nvPr>
              <p:custDataLst>
                <p:tags r:id="rId18"/>
              </p:custDataLst>
            </p:nvPr>
          </p:nvPicPr>
          <p:blipFill>
            <a:blip r:embed="rId19"/>
            <a:stretch>
              <a:fillRect/>
            </a:stretch>
          </p:blipFill>
          <p:spPr>
            <a:xfrm>
              <a:off x="10483532" y="1387377"/>
              <a:ext cx="1192529" cy="1192529"/>
            </a:xfrm>
            <a:prstGeom prst="rect">
              <a:avLst/>
            </a:prstGeom>
          </p:spPr>
        </p:pic>
        <p:sp>
          <p:nvSpPr>
            <p:cNvPr id="23" name="文本框 22"/>
            <p:cNvSpPr txBox="1"/>
            <p:nvPr>
              <p:custDataLst>
                <p:tags r:id="rId20"/>
              </p:custDataLst>
            </p:nvPr>
          </p:nvSpPr>
          <p:spPr>
            <a:xfrm>
              <a:off x="10228950" y="2673371"/>
              <a:ext cx="1805935" cy="461665"/>
            </a:xfrm>
            <a:prstGeom prst="rect">
              <a:avLst/>
            </a:prstGeom>
            <a:noFill/>
          </p:spPr>
          <p:txBody>
            <a:bodyPr wrap="square" rtlCol="0">
              <a:sp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sp>
          <p:nvSpPr>
            <p:cNvPr id="24" name="矩形标注 39"/>
            <p:cNvSpPr/>
            <p:nvPr>
              <p:custDataLst>
                <p:tags r:id="rId21"/>
              </p:custDataLst>
            </p:nvPr>
          </p:nvSpPr>
          <p:spPr>
            <a:xfrm>
              <a:off x="515939" y="2414856"/>
              <a:ext cx="1008612" cy="447089"/>
            </a:xfrm>
            <a:prstGeom prst="wedgeRectCallout">
              <a:avLst>
                <a:gd name="adj1" fmla="val -31315"/>
                <a:gd name="adj2" fmla="val 91589"/>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800">
                  <a:solidFill>
                    <a:schemeClr val="tx1"/>
                  </a:solidFill>
                </a:rPr>
                <a:t>我乳房</a:t>
              </a:r>
              <a:r>
                <a:rPr lang="en-US" altLang="zh-CN" sz="800">
                  <a:solidFill>
                    <a:schemeClr val="tx1"/>
                  </a:solidFill>
                </a:rPr>
                <a:t>...</a:t>
              </a:r>
              <a:endParaRPr lang="en-US" altLang="zh-CN" sz="800">
                <a:solidFill>
                  <a:schemeClr val="tx1"/>
                </a:solidFill>
              </a:endParaRPr>
            </a:p>
          </p:txBody>
        </p:sp>
        <p:sp>
          <p:nvSpPr>
            <p:cNvPr id="25" name="文本框 24"/>
            <p:cNvSpPr txBox="1"/>
            <p:nvPr>
              <p:custDataLst>
                <p:tags r:id="rId22"/>
              </p:custDataLst>
            </p:nvPr>
          </p:nvSpPr>
          <p:spPr>
            <a:xfrm>
              <a:off x="3533439" y="2734813"/>
              <a:ext cx="1579196" cy="430887"/>
            </a:xfrm>
            <a:prstGeom prst="rect">
              <a:avLst/>
            </a:prstGeom>
            <a:noFill/>
          </p:spPr>
          <p:txBody>
            <a:bodyPr wrap="square" rtlCol="0">
              <a:spAutoFit/>
            </a:bodyPr>
            <a:p>
              <a:r>
                <a:rPr lang="zh-CN" altLang="en-US" sz="1100" b="1" dirty="0"/>
                <a:t>医学书籍</a:t>
              </a:r>
              <a:r>
                <a:rPr lang="en-US" altLang="zh-CN" sz="1100" b="1" dirty="0"/>
                <a:t>, </a:t>
              </a:r>
              <a:r>
                <a:rPr lang="zh-CN" altLang="en-US" sz="1100" b="1" dirty="0"/>
                <a:t>医院历史病历</a:t>
              </a:r>
              <a:r>
                <a:rPr lang="en-US" altLang="zh-CN" sz="1100" b="1" dirty="0"/>
                <a:t>, </a:t>
              </a:r>
              <a:r>
                <a:rPr lang="zh-CN" altLang="en-US" sz="1100" b="1" dirty="0"/>
                <a:t>医院积累信息库</a:t>
              </a:r>
              <a:endParaRPr lang="en-US" altLang="zh-CN" sz="1100" b="1" dirty="0"/>
            </a:p>
          </p:txBody>
        </p:sp>
        <p:cxnSp>
          <p:nvCxnSpPr>
            <p:cNvPr id="26" name="直接箭头连接符 25"/>
            <p:cNvCxnSpPr/>
            <p:nvPr>
              <p:custDataLst>
                <p:tags r:id="rId23"/>
              </p:custDataLst>
            </p:nvPr>
          </p:nvCxnSpPr>
          <p:spPr>
            <a:xfrm>
              <a:off x="4768145" y="1927988"/>
              <a:ext cx="1595194"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24"/>
              </p:custDataLst>
            </p:nvPr>
          </p:nvSpPr>
          <p:spPr>
            <a:xfrm>
              <a:off x="5020347" y="2102761"/>
              <a:ext cx="894080" cy="214630"/>
            </a:xfrm>
            <a:prstGeom prst="rect">
              <a:avLst/>
            </a:prstGeom>
            <a:noFill/>
          </p:spPr>
          <p:txBody>
            <a:bodyPr wrap="square" rtlCol="0">
              <a:noAutofit/>
            </a:bodyPr>
            <a:p>
              <a:pPr algn="ctr"/>
              <a:r>
                <a:rPr lang="zh-CN" altLang="en-US" sz="1100" b="1" dirty="0"/>
                <a:t>向量检索</a:t>
              </a:r>
              <a:endParaRPr lang="zh-CN" altLang="en-US" sz="1100" b="1" dirty="0"/>
            </a:p>
          </p:txBody>
        </p:sp>
        <p:sp>
          <p:nvSpPr>
            <p:cNvPr id="28" name="文本框 27"/>
            <p:cNvSpPr txBox="1"/>
            <p:nvPr>
              <p:custDataLst>
                <p:tags r:id="rId25"/>
              </p:custDataLst>
            </p:nvPr>
          </p:nvSpPr>
          <p:spPr>
            <a:xfrm>
              <a:off x="4820534" y="1663834"/>
              <a:ext cx="1363027" cy="261610"/>
            </a:xfrm>
            <a:prstGeom prst="rect">
              <a:avLst/>
            </a:prstGeom>
            <a:noFill/>
          </p:spPr>
          <p:txBody>
            <a:bodyPr wrap="square" rtlCol="0">
              <a:spAutoFit/>
            </a:bodyPr>
            <a:p>
              <a:pPr algn="ctr"/>
              <a:r>
                <a:rPr lang="zh-CN" altLang="en-US" sz="1100" b="1" dirty="0"/>
                <a:t>Elasticsearch检索</a:t>
              </a:r>
              <a:endParaRPr lang="zh-CN" altLang="en-US" sz="1100" b="1" dirty="0"/>
            </a:p>
          </p:txBody>
        </p:sp>
        <p:pic>
          <p:nvPicPr>
            <p:cNvPr id="29" name="图片 28"/>
            <p:cNvPicPr>
              <a:picLocks noChangeAspect="1"/>
            </p:cNvPicPr>
            <p:nvPr>
              <p:custDataLst>
                <p:tags r:id="rId26"/>
              </p:custDataLst>
            </p:nvPr>
          </p:nvPicPr>
          <p:blipFill>
            <a:blip r:embed="rId27"/>
            <a:stretch>
              <a:fillRect/>
            </a:stretch>
          </p:blipFill>
          <p:spPr>
            <a:xfrm>
              <a:off x="6447184" y="1569999"/>
              <a:ext cx="1094002" cy="965141"/>
            </a:xfrm>
            <a:prstGeom prst="rect">
              <a:avLst/>
            </a:prstGeom>
          </p:spPr>
        </p:pic>
        <p:cxnSp>
          <p:nvCxnSpPr>
            <p:cNvPr id="30" name="直接箭头连接符 29"/>
            <p:cNvCxnSpPr/>
            <p:nvPr>
              <p:custDataLst>
                <p:tags r:id="rId28"/>
              </p:custDataLst>
            </p:nvPr>
          </p:nvCxnSpPr>
          <p:spPr>
            <a:xfrm>
              <a:off x="4749354" y="2371747"/>
              <a:ext cx="1632776" cy="0"/>
            </a:xfrm>
            <a:prstGeom prst="straightConnector1">
              <a:avLst/>
            </a:prstGeom>
            <a:ln w="254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29"/>
              </p:custDataLst>
            </p:nvPr>
          </p:nvSpPr>
          <p:spPr>
            <a:xfrm>
              <a:off x="6447184" y="2740885"/>
              <a:ext cx="1116060" cy="347345"/>
            </a:xfrm>
            <a:prstGeom prst="rect">
              <a:avLst/>
            </a:prstGeom>
            <a:noFill/>
          </p:spPr>
          <p:txBody>
            <a:bodyPr wrap="square" rtlCol="0">
              <a:noAutofit/>
            </a:bodyPr>
            <a:p>
              <a:r>
                <a:rPr lang="zh-CN" altLang="en-US" sz="1100" b="1" dirty="0"/>
                <a:t>检索结果聚合</a:t>
              </a:r>
              <a:endParaRPr lang="zh-CN" altLang="en-US" sz="1100" b="1" dirty="0"/>
            </a:p>
            <a:p>
              <a:r>
                <a:rPr lang="en-US" altLang="zh-CN" sz="1100" b="1" dirty="0"/>
                <a:t>Top = 100</a:t>
              </a:r>
              <a:endParaRPr lang="zh-CN" altLang="en-US" sz="1100" b="1" dirty="0"/>
            </a:p>
            <a:p>
              <a:endParaRPr lang="zh-CN" altLang="en-US" sz="800" b="1" dirty="0"/>
            </a:p>
          </p:txBody>
        </p:sp>
        <p:cxnSp>
          <p:nvCxnSpPr>
            <p:cNvPr id="32" name="直接箭头连接符 31"/>
            <p:cNvCxnSpPr/>
            <p:nvPr>
              <p:custDataLst>
                <p:tags r:id="rId30"/>
              </p:custDataLst>
            </p:nvPr>
          </p:nvCxnSpPr>
          <p:spPr>
            <a:xfrm flipV="1">
              <a:off x="7651031" y="2082084"/>
              <a:ext cx="631825" cy="12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33" name="图片 32"/>
            <p:cNvPicPr>
              <a:picLocks noChangeAspect="1"/>
            </p:cNvPicPr>
            <p:nvPr>
              <p:custDataLst>
                <p:tags r:id="rId31"/>
              </p:custDataLst>
            </p:nvPr>
          </p:nvPicPr>
          <p:blipFill>
            <a:blip r:embed="rId32"/>
            <a:stretch>
              <a:fillRect/>
            </a:stretch>
          </p:blipFill>
          <p:spPr>
            <a:xfrm>
              <a:off x="8357143" y="1621192"/>
              <a:ext cx="631823" cy="941013"/>
            </a:xfrm>
            <a:prstGeom prst="rect">
              <a:avLst/>
            </a:prstGeom>
          </p:spPr>
        </p:pic>
        <p:sp>
          <p:nvSpPr>
            <p:cNvPr id="34" name="文本框 33"/>
            <p:cNvSpPr txBox="1"/>
            <p:nvPr>
              <p:custDataLst>
                <p:tags r:id="rId33"/>
              </p:custDataLst>
            </p:nvPr>
          </p:nvSpPr>
          <p:spPr>
            <a:xfrm>
              <a:off x="8915192" y="1903459"/>
              <a:ext cx="1063187" cy="646331"/>
            </a:xfrm>
            <a:prstGeom prst="rect">
              <a:avLst/>
            </a:prstGeom>
            <a:noFill/>
          </p:spPr>
          <p:txBody>
            <a:bodyPr wrap="square" rtlCol="0">
              <a:spAutoFit/>
            </a:bodyPr>
            <a:p>
              <a:r>
                <a:rPr lang="en-US" altLang="zh-CN" sz="1200" b="1" dirty="0"/>
                <a:t>(text, text)</a:t>
              </a:r>
              <a:r>
                <a:rPr lang="en-US" altLang="zh-CN" sz="1200" b="1" dirty="0">
                  <a:solidFill>
                    <a:srgbClr val="00B050"/>
                  </a:solidFill>
                  <a:sym typeface="+mn-ea"/>
                </a:rPr>
                <a:t>√</a:t>
              </a:r>
              <a:endParaRPr lang="en-US" altLang="zh-CN" sz="1200" b="1" dirty="0"/>
            </a:p>
            <a:p>
              <a:r>
                <a:rPr lang="en-US" altLang="zh-CN" sz="1200" b="1" dirty="0"/>
                <a:t>(text, text)</a:t>
              </a:r>
              <a:r>
                <a:rPr lang="zh-CN" altLang="en-US" sz="1200" b="1" dirty="0">
                  <a:solidFill>
                    <a:srgbClr val="FF0000"/>
                  </a:solidFill>
                  <a:sym typeface="+mn-ea"/>
                </a:rPr>
                <a:t>×</a:t>
              </a:r>
              <a:endParaRPr lang="en-US" altLang="zh-CN" sz="1200" b="1" dirty="0"/>
            </a:p>
            <a:p>
              <a:r>
                <a:rPr lang="en-US" altLang="zh-CN" sz="1200" b="1" dirty="0"/>
                <a:t>...</a:t>
              </a:r>
              <a:endParaRPr lang="en-US" altLang="zh-CN" sz="1200" b="1" dirty="0"/>
            </a:p>
          </p:txBody>
        </p:sp>
        <p:sp>
          <p:nvSpPr>
            <p:cNvPr id="35" name="文本框 34"/>
            <p:cNvSpPr txBox="1"/>
            <p:nvPr>
              <p:custDataLst>
                <p:tags r:id="rId34"/>
              </p:custDataLst>
            </p:nvPr>
          </p:nvSpPr>
          <p:spPr>
            <a:xfrm>
              <a:off x="8378566" y="2670221"/>
              <a:ext cx="812800" cy="461665"/>
            </a:xfrm>
            <a:prstGeom prst="rect">
              <a:avLst/>
            </a:prstGeom>
            <a:noFill/>
          </p:spPr>
          <p:txBody>
            <a:bodyPr wrap="square" rtlCol="0">
              <a:spAutoFit/>
            </a:bodyPr>
            <a:p>
              <a:pPr algn="l"/>
              <a:r>
                <a:rPr lang="en-US" altLang="zh-CN" sz="1200" b="1" dirty="0"/>
                <a:t>ColBert</a:t>
              </a:r>
              <a:endParaRPr lang="en-US" altLang="zh-CN" sz="1200" b="1" dirty="0"/>
            </a:p>
            <a:p>
              <a:pPr algn="l"/>
              <a:r>
                <a:rPr lang="en-US" altLang="zh-CN" sz="1200" b="1" dirty="0"/>
                <a:t>Top=5</a:t>
              </a:r>
              <a:endParaRPr lang="en-US" altLang="zh-CN" sz="1200" b="1" dirty="0"/>
            </a:p>
          </p:txBody>
        </p:sp>
        <p:cxnSp>
          <p:nvCxnSpPr>
            <p:cNvPr id="36" name="直接箭头连接符 35"/>
            <p:cNvCxnSpPr/>
            <p:nvPr>
              <p:custDataLst>
                <p:tags r:id="rId35"/>
              </p:custDataLst>
            </p:nvPr>
          </p:nvCxnSpPr>
          <p:spPr>
            <a:xfrm>
              <a:off x="9936902" y="2135119"/>
              <a:ext cx="492878" cy="16242"/>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36"/>
              </p:custDataLst>
            </p:nvPr>
          </p:nvCxnSpPr>
          <p:spPr>
            <a:xfrm flipH="1" flipV="1">
              <a:off x="3512820" y="3330975"/>
              <a:ext cx="8391406" cy="2761"/>
            </a:xfrm>
            <a:prstGeom prst="line">
              <a:avLst/>
            </a:prstGeom>
            <a:ln w="22225" cmpd="sng">
              <a:solidFill>
                <a:schemeClr val="bg2">
                  <a:lumMod val="75000"/>
                </a:schemeClr>
              </a:solidFill>
              <a:prstDash val="sysDash"/>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37"/>
              </p:custDataLst>
            </p:nvPr>
          </p:nvSpPr>
          <p:spPr>
            <a:xfrm>
              <a:off x="3578860" y="1068070"/>
              <a:ext cx="4483735" cy="398780"/>
            </a:xfrm>
            <a:prstGeom prst="rect">
              <a:avLst/>
            </a:prstGeom>
            <a:noFill/>
          </p:spPr>
          <p:txBody>
            <a:bodyPr wrap="square" rtlCol="0">
              <a:spAutoFit/>
            </a:bodyPr>
            <a:p>
              <a:r>
                <a:rPr lang="zh-CN" altLang="en-US" sz="2000" dirty="0"/>
                <a:t>基于</a:t>
              </a:r>
              <a:r>
                <a:rPr lang="en-US" altLang="zh-CN" sz="2000" dirty="0"/>
                <a:t>Baichuan2</a:t>
              </a:r>
              <a:r>
                <a:rPr lang="zh-CN" altLang="en-US" sz="2000" dirty="0"/>
                <a:t>与</a:t>
              </a:r>
              <a:r>
                <a:rPr lang="en-US" altLang="zh-CN" sz="2000" dirty="0"/>
                <a:t>RAG</a:t>
              </a:r>
              <a:r>
                <a:rPr lang="zh-CN" altLang="en-US" sz="2000" dirty="0"/>
                <a:t>的医疗</a:t>
              </a:r>
              <a:r>
                <a:rPr lang="en-US" altLang="zh-CN" sz="2000" dirty="0"/>
                <a:t>LLM</a:t>
              </a:r>
              <a:r>
                <a:rPr lang="zh-CN" altLang="en-US" sz="2000" dirty="0"/>
                <a:t>系统</a:t>
              </a:r>
              <a:endParaRPr lang="zh-CN" altLang="en-US" sz="2000" dirty="0"/>
            </a:p>
          </p:txBody>
        </p:sp>
        <p:pic>
          <p:nvPicPr>
            <p:cNvPr id="39" name="图片 38"/>
            <p:cNvPicPr>
              <a:picLocks noChangeAspect="1"/>
            </p:cNvPicPr>
            <p:nvPr>
              <p:custDataLst>
                <p:tags r:id="rId38"/>
              </p:custDataLst>
            </p:nvPr>
          </p:nvPicPr>
          <p:blipFill>
            <a:blip r:embed="rId19"/>
            <a:stretch>
              <a:fillRect/>
            </a:stretch>
          </p:blipFill>
          <p:spPr>
            <a:xfrm>
              <a:off x="4088130" y="3950970"/>
              <a:ext cx="1067435" cy="1067435"/>
            </a:xfrm>
            <a:prstGeom prst="rect">
              <a:avLst/>
            </a:prstGeom>
          </p:spPr>
        </p:pic>
        <p:sp>
          <p:nvSpPr>
            <p:cNvPr id="40" name="文本框 39"/>
            <p:cNvSpPr txBox="1"/>
            <p:nvPr>
              <p:custDataLst>
                <p:tags r:id="rId39"/>
              </p:custDataLst>
            </p:nvPr>
          </p:nvSpPr>
          <p:spPr>
            <a:xfrm>
              <a:off x="3919855" y="5045075"/>
              <a:ext cx="1703704" cy="448945"/>
            </a:xfrm>
            <a:prstGeom prst="rect">
              <a:avLst/>
            </a:prstGeom>
            <a:noFill/>
          </p:spPr>
          <p:txBody>
            <a:bodyPr wrap="square" rtlCol="0">
              <a:noAutofit/>
            </a:bodyPr>
            <a:p>
              <a:pPr algn="ctr"/>
              <a:r>
                <a:rPr lang="zh-CN" altLang="en-US" sz="1200" b="1" dirty="0"/>
                <a:t>肿瘤科医生</a:t>
              </a:r>
              <a:r>
                <a:rPr lang="en-US" altLang="zh-CN" sz="1200" b="1" dirty="0"/>
                <a:t>Agent</a:t>
              </a:r>
              <a:endParaRPr lang="zh-CN" altLang="en-US" sz="1200" b="1" dirty="0"/>
            </a:p>
            <a:p>
              <a:pPr algn="ctr"/>
              <a:r>
                <a:rPr lang="en-US" altLang="zh-CN" sz="1200" b="1" dirty="0"/>
                <a:t>(Prompt</a:t>
              </a:r>
              <a:r>
                <a:rPr lang="zh-CN" altLang="en-US" sz="1200" b="1" dirty="0"/>
                <a:t>或</a:t>
              </a:r>
              <a:r>
                <a:rPr lang="en-US" altLang="zh-CN" sz="1200" b="1" dirty="0"/>
                <a:t>Finetuned)</a:t>
              </a:r>
              <a:endParaRPr lang="en-US" altLang="zh-CN" sz="1200" b="1" dirty="0"/>
            </a:p>
          </p:txBody>
        </p:sp>
        <p:cxnSp>
          <p:nvCxnSpPr>
            <p:cNvPr id="41" name="直接箭头连接符 40"/>
            <p:cNvCxnSpPr/>
            <p:nvPr>
              <p:custDataLst>
                <p:tags r:id="rId40"/>
              </p:custDataLst>
            </p:nvPr>
          </p:nvCxnSpPr>
          <p:spPr>
            <a:xfrm>
              <a:off x="5163185" y="4643358"/>
              <a:ext cx="84328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41"/>
              </p:custDataLst>
            </p:nvPr>
          </p:nvSpPr>
          <p:spPr>
            <a:xfrm>
              <a:off x="5112385" y="4329033"/>
              <a:ext cx="894080" cy="214630"/>
            </a:xfrm>
            <a:prstGeom prst="rect">
              <a:avLst/>
            </a:prstGeom>
            <a:noFill/>
          </p:spPr>
          <p:txBody>
            <a:bodyPr wrap="square" rtlCol="0">
              <a:noAutofit/>
            </a:bodyPr>
            <a:p>
              <a:pPr algn="ctr"/>
              <a:r>
                <a:rPr lang="zh-CN" altLang="en-US" sz="1200" b="1"/>
                <a:t>生成回答</a:t>
              </a:r>
              <a:endParaRPr lang="zh-CN" altLang="en-US" sz="1200" b="1"/>
            </a:p>
          </p:txBody>
        </p:sp>
        <p:sp>
          <p:nvSpPr>
            <p:cNvPr id="43" name="文本框 42"/>
            <p:cNvSpPr txBox="1"/>
            <p:nvPr>
              <p:custDataLst>
                <p:tags r:id="rId42"/>
              </p:custDataLst>
            </p:nvPr>
          </p:nvSpPr>
          <p:spPr>
            <a:xfrm>
              <a:off x="3709035" y="3456305"/>
              <a:ext cx="4353560" cy="398780"/>
            </a:xfrm>
            <a:prstGeom prst="rect">
              <a:avLst/>
            </a:prstGeom>
            <a:noFill/>
          </p:spPr>
          <p:txBody>
            <a:bodyPr wrap="square" rtlCol="0">
              <a:spAutoFit/>
            </a:bodyPr>
            <a:p>
              <a:r>
                <a:rPr lang="zh-CN" altLang="en-US" sz="2000"/>
                <a:t>具备验证和可解释性的医疗</a:t>
              </a:r>
              <a:r>
                <a:rPr lang="en-US" altLang="zh-CN" sz="2000"/>
                <a:t>LLM</a:t>
              </a:r>
              <a:r>
                <a:rPr lang="zh-CN" altLang="en-US" sz="2000"/>
                <a:t>系统</a:t>
              </a:r>
              <a:endParaRPr lang="zh-CN" altLang="en-US" sz="2000"/>
            </a:p>
          </p:txBody>
        </p:sp>
        <p:sp>
          <p:nvSpPr>
            <p:cNvPr id="44" name="矩形 43"/>
            <p:cNvSpPr/>
            <p:nvPr>
              <p:custDataLst>
                <p:tags r:id="rId43"/>
              </p:custDataLst>
            </p:nvPr>
          </p:nvSpPr>
          <p:spPr>
            <a:xfrm>
              <a:off x="6183630" y="4195683"/>
              <a:ext cx="1168400" cy="622935"/>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800" b="1">
                  <a:solidFill>
                    <a:schemeClr val="tx1"/>
                  </a:solidFill>
                </a:rPr>
                <a:t>早期乳腺癌多以乳房肿块、溢液等为主，以质硬、边缘不规则等表现最常见</a:t>
              </a:r>
              <a:r>
                <a:rPr lang="en-US" altLang="zh-CN" sz="800" b="1">
                  <a:solidFill>
                    <a:schemeClr val="tx1"/>
                  </a:solidFill>
                </a:rPr>
                <a:t>...</a:t>
              </a:r>
              <a:endParaRPr lang="en-US" altLang="zh-CN" sz="800" b="1">
                <a:solidFill>
                  <a:schemeClr val="tx1"/>
                </a:solidFill>
              </a:endParaRPr>
            </a:p>
          </p:txBody>
        </p:sp>
        <p:pic>
          <p:nvPicPr>
            <p:cNvPr id="45" name="图片 44"/>
            <p:cNvPicPr>
              <a:picLocks noChangeAspect="1"/>
            </p:cNvPicPr>
            <p:nvPr>
              <p:custDataLst>
                <p:tags r:id="rId44"/>
              </p:custDataLst>
            </p:nvPr>
          </p:nvPicPr>
          <p:blipFill>
            <a:blip r:embed="rId3"/>
            <a:stretch>
              <a:fillRect/>
            </a:stretch>
          </p:blipFill>
          <p:spPr>
            <a:xfrm>
              <a:off x="10229215" y="3855085"/>
              <a:ext cx="1242695" cy="1425575"/>
            </a:xfrm>
            <a:prstGeom prst="rect">
              <a:avLst/>
            </a:prstGeom>
          </p:spPr>
        </p:pic>
        <p:sp>
          <p:nvSpPr>
            <p:cNvPr id="46" name="文本框 45"/>
            <p:cNvSpPr txBox="1"/>
            <p:nvPr>
              <p:custDataLst>
                <p:tags r:id="rId45"/>
              </p:custDataLst>
            </p:nvPr>
          </p:nvSpPr>
          <p:spPr>
            <a:xfrm>
              <a:off x="10048875" y="5156835"/>
              <a:ext cx="1805305" cy="460375"/>
            </a:xfrm>
            <a:prstGeom prst="rect">
              <a:avLst/>
            </a:prstGeom>
            <a:noFill/>
          </p:spPr>
          <p:txBody>
            <a:bodyPr wrap="square" rtlCol="0">
              <a:spAutoFit/>
            </a:bodyPr>
            <a:p>
              <a:r>
                <a:rPr lang="zh-CN" altLang="en-US" sz="1200" b="1"/>
                <a:t>医学书籍</a:t>
              </a:r>
              <a:r>
                <a:rPr lang="en-US" altLang="zh-CN" sz="1200" b="1"/>
                <a:t>, </a:t>
              </a:r>
              <a:r>
                <a:rPr lang="zh-CN" altLang="en-US" sz="1200" b="1"/>
                <a:t>医院历史病历</a:t>
              </a:r>
              <a:r>
                <a:rPr lang="en-US" altLang="zh-CN" sz="1200" b="1"/>
                <a:t>, </a:t>
              </a:r>
              <a:r>
                <a:rPr lang="zh-CN" altLang="en-US" sz="1200" b="1"/>
                <a:t>医院积累信息库</a:t>
              </a:r>
              <a:endParaRPr lang="zh-CN" altLang="en-US" sz="1200" b="1"/>
            </a:p>
          </p:txBody>
        </p:sp>
        <p:cxnSp>
          <p:nvCxnSpPr>
            <p:cNvPr id="47" name="直接箭头连接符 46"/>
            <p:cNvCxnSpPr/>
            <p:nvPr>
              <p:custDataLst>
                <p:tags r:id="rId46"/>
              </p:custDataLst>
            </p:nvPr>
          </p:nvCxnSpPr>
          <p:spPr>
            <a:xfrm flipH="1" flipV="1">
              <a:off x="8979535" y="4956413"/>
              <a:ext cx="1118235" cy="2781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custDataLst>
                <p:tags r:id="rId47"/>
              </p:custDataLst>
            </p:nvPr>
          </p:nvCxnSpPr>
          <p:spPr>
            <a:xfrm flipH="1">
              <a:off x="9015095" y="4814173"/>
              <a:ext cx="1214120"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48"/>
              </p:custDataLst>
            </p:nvPr>
          </p:nvSpPr>
          <p:spPr>
            <a:xfrm>
              <a:off x="8979535" y="4328795"/>
              <a:ext cx="1226820" cy="460375"/>
            </a:xfrm>
            <a:prstGeom prst="rect">
              <a:avLst/>
            </a:prstGeom>
            <a:noFill/>
          </p:spPr>
          <p:txBody>
            <a:bodyPr wrap="square" rtlCol="0">
              <a:spAutoFit/>
            </a:bodyPr>
            <a:p>
              <a:pPr algn="ctr"/>
              <a:r>
                <a:rPr lang="zh-CN" altLang="en-US" sz="1200" b="1"/>
                <a:t>Elasticsearch检索</a:t>
              </a:r>
              <a:endParaRPr lang="zh-CN" altLang="en-US" sz="1200" b="1"/>
            </a:p>
          </p:txBody>
        </p:sp>
        <p:sp>
          <p:nvSpPr>
            <p:cNvPr id="50" name="文本框 49"/>
            <p:cNvSpPr txBox="1"/>
            <p:nvPr>
              <p:custDataLst>
                <p:tags r:id="rId49"/>
              </p:custDataLst>
            </p:nvPr>
          </p:nvSpPr>
          <p:spPr>
            <a:xfrm rot="840000">
              <a:off x="9240520" y="5261848"/>
              <a:ext cx="894080" cy="214630"/>
            </a:xfrm>
            <a:prstGeom prst="rect">
              <a:avLst/>
            </a:prstGeom>
            <a:noFill/>
          </p:spPr>
          <p:txBody>
            <a:bodyPr wrap="square" rtlCol="0">
              <a:noAutofit/>
            </a:bodyPr>
            <a:p>
              <a:pPr algn="ctr"/>
              <a:r>
                <a:rPr lang="zh-CN" altLang="en-US" sz="1200" b="1"/>
                <a:t>向量检索</a:t>
              </a:r>
              <a:endParaRPr lang="zh-CN" altLang="en-US" sz="1200" b="1"/>
            </a:p>
          </p:txBody>
        </p:sp>
        <p:pic>
          <p:nvPicPr>
            <p:cNvPr id="51" name="图片 50"/>
            <p:cNvPicPr>
              <a:picLocks noChangeAspect="1"/>
            </p:cNvPicPr>
            <p:nvPr>
              <p:custDataLst>
                <p:tags r:id="rId50"/>
              </p:custDataLst>
            </p:nvPr>
          </p:nvPicPr>
          <p:blipFill>
            <a:blip r:embed="rId27"/>
            <a:stretch>
              <a:fillRect/>
            </a:stretch>
          </p:blipFill>
          <p:spPr>
            <a:xfrm>
              <a:off x="8522335" y="4521835"/>
              <a:ext cx="492760" cy="434340"/>
            </a:xfrm>
            <a:prstGeom prst="rect">
              <a:avLst/>
            </a:prstGeom>
          </p:spPr>
        </p:pic>
        <p:pic>
          <p:nvPicPr>
            <p:cNvPr id="52" name="图片 51"/>
            <p:cNvPicPr>
              <a:picLocks noChangeAspect="1"/>
            </p:cNvPicPr>
            <p:nvPr>
              <p:custDataLst>
                <p:tags r:id="rId51"/>
              </p:custDataLst>
            </p:nvPr>
          </p:nvPicPr>
          <p:blipFill>
            <a:blip r:embed="rId32"/>
            <a:stretch>
              <a:fillRect/>
            </a:stretch>
          </p:blipFill>
          <p:spPr>
            <a:xfrm>
              <a:off x="8630920" y="5139055"/>
              <a:ext cx="355600" cy="529590"/>
            </a:xfrm>
            <a:prstGeom prst="rect">
              <a:avLst/>
            </a:prstGeom>
          </p:spPr>
        </p:pic>
        <p:cxnSp>
          <p:nvCxnSpPr>
            <p:cNvPr id="53" name="直接箭头连接符 52"/>
            <p:cNvCxnSpPr/>
            <p:nvPr>
              <p:custDataLst>
                <p:tags r:id="rId52"/>
              </p:custDataLst>
            </p:nvPr>
          </p:nvCxnSpPr>
          <p:spPr>
            <a:xfrm flipH="1">
              <a:off x="8797290" y="4932283"/>
              <a:ext cx="1270" cy="20701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custDataLst>
                <p:tags r:id="rId53"/>
              </p:custDataLst>
            </p:nvPr>
          </p:nvCxnSpPr>
          <p:spPr>
            <a:xfrm>
              <a:off x="6739890" y="4889738"/>
              <a:ext cx="0" cy="328295"/>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custDataLst>
                <p:tags r:id="rId54"/>
              </p:custDataLst>
            </p:nvPr>
          </p:nvCxnSpPr>
          <p:spPr>
            <a:xfrm flipH="1" flipV="1">
              <a:off x="7454265" y="4810998"/>
              <a:ext cx="1167130" cy="36957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56" name="图片 55" descr="User"/>
            <p:cNvPicPr>
              <a:picLocks noChangeAspect="1"/>
            </p:cNvPicPr>
            <p:nvPr>
              <p:custDataLst>
                <p:tags r:id="rId55"/>
              </p:custDataLst>
            </p:nvPr>
          </p:nvPicPr>
          <p:blipFill>
            <a:blip r:embed="rId5"/>
            <a:stretch>
              <a:fillRect/>
            </a:stretch>
          </p:blipFill>
          <p:spPr>
            <a:xfrm>
              <a:off x="6568440" y="5245735"/>
              <a:ext cx="342265" cy="342265"/>
            </a:xfrm>
            <a:prstGeom prst="rect">
              <a:avLst/>
            </a:prstGeom>
          </p:spPr>
        </p:pic>
        <p:sp>
          <p:nvSpPr>
            <p:cNvPr id="57" name="文本框 56"/>
            <p:cNvSpPr txBox="1"/>
            <p:nvPr>
              <p:custDataLst>
                <p:tags r:id="rId56"/>
              </p:custDataLst>
            </p:nvPr>
          </p:nvSpPr>
          <p:spPr>
            <a:xfrm rot="1020000">
              <a:off x="7553960" y="4705350"/>
              <a:ext cx="1147445" cy="259080"/>
            </a:xfrm>
            <a:prstGeom prst="rect">
              <a:avLst/>
            </a:prstGeom>
            <a:noFill/>
          </p:spPr>
          <p:txBody>
            <a:bodyPr wrap="square" rtlCol="0">
              <a:noAutofit/>
            </a:bodyPr>
            <a:p>
              <a:pPr algn="ctr"/>
              <a:r>
                <a:rPr lang="zh-CN" altLang="en-US" sz="1200" b="1">
                  <a:solidFill>
                    <a:srgbClr val="00B050"/>
                  </a:solidFill>
                </a:rPr>
                <a:t>支持</a:t>
              </a:r>
              <a:r>
                <a:rPr lang="en-US" altLang="zh-CN" sz="1200" b="1">
                  <a:solidFill>
                    <a:srgbClr val="00B050"/>
                  </a:solidFill>
                </a:rPr>
                <a:t>? </a:t>
              </a:r>
              <a:r>
                <a:rPr lang="zh-CN" altLang="en-US" sz="1200" b="1">
                  <a:solidFill>
                    <a:srgbClr val="FF0000"/>
                  </a:solidFill>
                </a:rPr>
                <a:t>拒绝</a:t>
              </a:r>
              <a:r>
                <a:rPr lang="en-US" altLang="zh-CN" sz="1200" b="1">
                  <a:solidFill>
                    <a:srgbClr val="FF0000"/>
                  </a:solidFill>
                </a:rPr>
                <a:t>?</a:t>
              </a:r>
              <a:endParaRPr lang="en-US" altLang="zh-CN" sz="1200" b="1">
                <a:solidFill>
                  <a:srgbClr val="FF0000"/>
                </a:solidFill>
              </a:endParaRPr>
            </a:p>
          </p:txBody>
        </p:sp>
        <p:sp>
          <p:nvSpPr>
            <p:cNvPr id="58" name="文本框 57"/>
            <p:cNvSpPr txBox="1"/>
            <p:nvPr>
              <p:custDataLst>
                <p:tags r:id="rId57"/>
              </p:custDataLst>
            </p:nvPr>
          </p:nvSpPr>
          <p:spPr>
            <a:xfrm>
              <a:off x="6739890" y="4851638"/>
              <a:ext cx="880745" cy="245110"/>
            </a:xfrm>
            <a:prstGeom prst="rect">
              <a:avLst/>
            </a:prstGeom>
            <a:noFill/>
          </p:spPr>
          <p:txBody>
            <a:bodyPr wrap="square" rtlCol="0">
              <a:spAutoFit/>
            </a:bodyPr>
            <a:p>
              <a:pPr algn="l"/>
              <a:r>
                <a:rPr lang="zh-CN" altLang="en-US" sz="1000" b="1">
                  <a:solidFill>
                    <a:srgbClr val="00B050"/>
                  </a:solidFill>
                </a:rPr>
                <a:t>支持</a:t>
              </a:r>
              <a:endParaRPr lang="zh-CN" altLang="en-US" sz="1000" b="1">
                <a:solidFill>
                  <a:srgbClr val="00B050"/>
                </a:solidFill>
              </a:endParaRPr>
            </a:p>
          </p:txBody>
        </p:sp>
        <p:pic>
          <p:nvPicPr>
            <p:cNvPr id="59" name="图片 58" descr="User"/>
            <p:cNvPicPr>
              <a:picLocks noChangeAspect="1"/>
            </p:cNvPicPr>
            <p:nvPr>
              <p:custDataLst>
                <p:tags r:id="rId58"/>
              </p:custDataLst>
            </p:nvPr>
          </p:nvPicPr>
          <p:blipFill>
            <a:blip r:embed="rId5"/>
            <a:stretch>
              <a:fillRect/>
            </a:stretch>
          </p:blipFill>
          <p:spPr>
            <a:xfrm>
              <a:off x="9630943" y="1101257"/>
              <a:ext cx="418204" cy="418204"/>
            </a:xfrm>
            <a:prstGeom prst="rect">
              <a:avLst/>
            </a:prstGeom>
          </p:spPr>
        </p:pic>
        <p:sp>
          <p:nvSpPr>
            <p:cNvPr id="60" name="文本框 59"/>
            <p:cNvSpPr txBox="1"/>
            <p:nvPr>
              <p:custDataLst>
                <p:tags r:id="rId59"/>
              </p:custDataLst>
            </p:nvPr>
          </p:nvSpPr>
          <p:spPr>
            <a:xfrm>
              <a:off x="2117090" y="5269865"/>
              <a:ext cx="973455" cy="398780"/>
            </a:xfrm>
            <a:prstGeom prst="rect">
              <a:avLst/>
            </a:prstGeom>
            <a:noFill/>
          </p:spPr>
          <p:txBody>
            <a:bodyPr wrap="square" rtlCol="0">
              <a:spAutoFit/>
            </a:bodyPr>
            <a:p>
              <a:pPr algn="ctr"/>
              <a:r>
                <a:rPr lang="zh-CN" altLang="en-US" sz="2000"/>
                <a:t>导诊</a:t>
              </a:r>
              <a:endParaRPr lang="zh-CN" altLang="en-US" sz="2000"/>
            </a:p>
          </p:txBody>
        </p:sp>
        <p:cxnSp>
          <p:nvCxnSpPr>
            <p:cNvPr id="61" name="直接箭头连接符 60"/>
            <p:cNvCxnSpPr/>
            <p:nvPr>
              <p:custDataLst>
                <p:tags r:id="rId60"/>
              </p:custDataLst>
            </p:nvPr>
          </p:nvCxnSpPr>
          <p:spPr>
            <a:xfrm>
              <a:off x="7563485" y="4329033"/>
              <a:ext cx="27438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custDataLst>
                <p:tags r:id="rId61"/>
              </p:custDataLst>
            </p:nvPr>
          </p:nvCxnSpPr>
          <p:spPr>
            <a:xfrm>
              <a:off x="3383280" y="4664948"/>
              <a:ext cx="737235" cy="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3" name="肘形连接符 84"/>
            <p:cNvCxnSpPr>
              <a:stCxn id="22" idx="0"/>
              <a:endCxn id="59" idx="3"/>
            </p:cNvCxnSpPr>
            <p:nvPr>
              <p:custDataLst>
                <p:tags r:id="rId62"/>
              </p:custDataLst>
            </p:nvPr>
          </p:nvCxnSpPr>
          <p:spPr>
            <a:xfrm rot="16200000" flipV="1">
              <a:off x="10525963" y="833543"/>
              <a:ext cx="77018" cy="103065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4" name="肘形连接符 82"/>
            <p:cNvCxnSpPr>
              <a:endCxn id="10" idx="1"/>
            </p:cNvCxnSpPr>
            <p:nvPr>
              <p:custDataLst>
                <p:tags r:id="rId63"/>
              </p:custDataLst>
            </p:nvPr>
          </p:nvCxnSpPr>
          <p:spPr>
            <a:xfrm rot="16200000">
              <a:off x="2234565" y="3298190"/>
              <a:ext cx="2540635" cy="15367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5" name="肘形连接符 3"/>
            <p:cNvCxnSpPr/>
            <p:nvPr>
              <p:custDataLst>
                <p:tags r:id="rId64"/>
              </p:custDataLst>
            </p:nvPr>
          </p:nvCxnSpPr>
          <p:spPr>
            <a:xfrm flipV="1">
              <a:off x="1214120" y="1927860"/>
              <a:ext cx="711835" cy="1548000"/>
            </a:xfrm>
            <a:prstGeom prst="bentConnector3">
              <a:avLst>
                <a:gd name="adj1" fmla="val 50045"/>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66" name="图片 65"/>
            <p:cNvPicPr>
              <a:picLocks noChangeAspect="1"/>
            </p:cNvPicPr>
            <p:nvPr>
              <p:custDataLst>
                <p:tags r:id="rId65"/>
              </p:custDataLst>
            </p:nvPr>
          </p:nvPicPr>
          <p:blipFill>
            <a:blip r:embed="rId66"/>
            <a:stretch>
              <a:fillRect/>
            </a:stretch>
          </p:blipFill>
          <p:spPr>
            <a:xfrm>
              <a:off x="1671320" y="3855085"/>
              <a:ext cx="810895" cy="1036955"/>
            </a:xfrm>
            <a:prstGeom prst="rect">
              <a:avLst/>
            </a:prstGeom>
          </p:spPr>
        </p:pic>
      </p:grpSp>
    </p:spTree>
  </p:cSld>
  <p:clrMapOvr>
    <a:masterClrMapping/>
  </p:clrMapOvr>
</p:sld>
</file>

<file path=ppt/tags/tag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LINE_FORE_SCHEMECOLOR_INDEX_BRIGHTNESS" val="0.25"/>
  <p:tag name="KSO_WM_UNIT_LINE_FORE_SCHEMECOLOR_INDEX" val="13"/>
  <p:tag name="KSO_WM_UNIT_LINE_FILL_TYPE" val="2"/>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LINE_FORE_SCHEMECOLOR_INDEX_BRIGHTNESS" val="0.25"/>
  <p:tag name="KSO_WM_UNIT_LINE_FORE_SCHEMECOLOR_INDEX" val="13"/>
  <p:tag name="KSO_WM_UNIT_LINE_FILL_TYPE" val="2"/>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1.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2.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3.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4.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79.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81.xml><?xml version="1.0" encoding="utf-8"?>
<p:tagLst xmlns:p="http://schemas.openxmlformats.org/presentationml/2006/main">
  <p:tag name="KSO_WM_TEMPLATE_CATEGORY" val="diagram"/>
  <p:tag name="KSO_WM_TEMPLATE_INDEX" val="160432"/>
  <p:tag name="KSO_WM_UNIT_TYPE" val="l_i"/>
  <p:tag name="KSO_WM_UNIT_INDEX" val="1_4"/>
  <p:tag name="KSO_WM_UNIT_ID" val="diagram160432_4*l_i*1_4"/>
  <p:tag name="KSO_WM_UNIT_CLEAR" val="1"/>
  <p:tag name="KSO_WM_UNIT_LAYERLEVEL" val="1_1"/>
  <p:tag name="KSO_WM_BEAUTIFY_FLAG" val=""/>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LINE_FORE_SCHEMECOLOR_INDEX_BRIGHTNESS" val="0.25"/>
  <p:tag name="KSO_WM_UNIT_LINE_FORE_SCHEMECOLOR_INDEX" val="13"/>
  <p:tag name="KSO_WM_UNIT_LINE_FILL_TYPE" val="2"/>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commondata" val="eyJoZGlkIjoiYzVlY2Y0YzZkYWYzNzA2YzFkODE0ZTMyNGM0MmJjMmMifQ=="/>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LINE_FORE_SCHEMECOLOR_INDEX_BRIGHTNESS" val="0.25"/>
  <p:tag name="KSO_WM_UNIT_LINE_FORE_SCHEMECOLOR_INDEX" val="13"/>
  <p:tag name="KSO_WM_UNIT_LINE_FILL_TYPE" val="2"/>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LINE_FORE_SCHEMECOLOR_INDEX_BRIGHTNESS" val="0.25"/>
  <p:tag name="KSO_WM_UNIT_LINE_FORE_SCHEMECOLOR_INDEX" val="13"/>
  <p:tag name="KSO_WM_UNIT_LINE_FILL_TYPE" val="2"/>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创新大赛封面封底">
  <a:themeElements>
    <a:clrScheme name="创新大赛答辩ppt">
      <a:dk1>
        <a:srgbClr val="000000"/>
      </a:dk1>
      <a:lt1>
        <a:srgbClr val="FFFFFF"/>
      </a:lt1>
      <a:dk2>
        <a:srgbClr val="44546A"/>
      </a:dk2>
      <a:lt2>
        <a:srgbClr val="E7E6E6"/>
      </a:lt2>
      <a:accent1>
        <a:srgbClr val="116B91"/>
      </a:accent1>
      <a:accent2>
        <a:srgbClr val="1886B3"/>
      </a:accent2>
      <a:accent3>
        <a:srgbClr val="A6A5A5"/>
      </a:accent3>
      <a:accent4>
        <a:srgbClr val="C22B10"/>
      </a:accent4>
      <a:accent5>
        <a:srgbClr val="67B3CA"/>
      </a:accent5>
      <a:accent6>
        <a:srgbClr val="000F00"/>
      </a:accent6>
      <a:hlink>
        <a:srgbClr val="0EA4C1"/>
      </a:hlink>
      <a:folHlink>
        <a:srgbClr val="A6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章节分隔页">
  <a:themeElements>
    <a:clrScheme name="DiMTAIC2023">
      <a:dk1>
        <a:srgbClr val="000000"/>
      </a:dk1>
      <a:lt1>
        <a:srgbClr val="FFFFFF"/>
      </a:lt1>
      <a:dk2>
        <a:srgbClr val="778495"/>
      </a:dk2>
      <a:lt2>
        <a:srgbClr val="F0F0F0"/>
      </a:lt2>
      <a:accent1>
        <a:srgbClr val="ED3D63"/>
      </a:accent1>
      <a:accent2>
        <a:srgbClr val="233DD0"/>
      </a:accent2>
      <a:accent3>
        <a:srgbClr val="00047F"/>
      </a:accent3>
      <a:accent4>
        <a:srgbClr val="952DD0"/>
      </a:accent4>
      <a:accent5>
        <a:srgbClr val="DE4EDD"/>
      </a:accent5>
      <a:accent6>
        <a:srgbClr val="7578FF"/>
      </a:accent6>
      <a:hlink>
        <a:srgbClr val="893C09"/>
      </a:hlink>
      <a:folHlink>
        <a:srgbClr val="BFBFB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内容页面">
  <a:themeElements>
    <a:clrScheme name="创新大赛答辩ppt">
      <a:dk1>
        <a:srgbClr val="000000"/>
      </a:dk1>
      <a:lt1>
        <a:srgbClr val="FFFFFF"/>
      </a:lt1>
      <a:dk2>
        <a:srgbClr val="44546A"/>
      </a:dk2>
      <a:lt2>
        <a:srgbClr val="E7E6E6"/>
      </a:lt2>
      <a:accent1>
        <a:srgbClr val="116B91"/>
      </a:accent1>
      <a:accent2>
        <a:srgbClr val="1886B3"/>
      </a:accent2>
      <a:accent3>
        <a:srgbClr val="A6A5A5"/>
      </a:accent3>
      <a:accent4>
        <a:srgbClr val="C22B10"/>
      </a:accent4>
      <a:accent5>
        <a:srgbClr val="67B3CA"/>
      </a:accent5>
      <a:accent6>
        <a:srgbClr val="000F00"/>
      </a:accent6>
      <a:hlink>
        <a:srgbClr val="0EA4C1"/>
      </a:hlink>
      <a:folHlink>
        <a:srgbClr val="A6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5507</Words>
  <Application>WPS 演示</Application>
  <PresentationFormat>宽屏</PresentationFormat>
  <Paragraphs>484</Paragraphs>
  <Slides>25</Slides>
  <Notes>3</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25</vt:i4>
      </vt:variant>
    </vt:vector>
  </HeadingPairs>
  <TitlesOfParts>
    <vt:vector size="40" baseType="lpstr">
      <vt:lpstr>Arial</vt:lpstr>
      <vt:lpstr>宋体</vt:lpstr>
      <vt:lpstr>Wingdings</vt:lpstr>
      <vt:lpstr>微软雅黑</vt:lpstr>
      <vt:lpstr>思源宋体 CN Light</vt:lpstr>
      <vt:lpstr>思源宋体 CN Heavy</vt:lpstr>
      <vt:lpstr>Arial</vt:lpstr>
      <vt:lpstr>Calibri</vt:lpstr>
      <vt:lpstr>Arial Unicode MS</vt:lpstr>
      <vt:lpstr>黑体</vt:lpstr>
      <vt:lpstr>Arial Black</vt:lpstr>
      <vt:lpstr>等线</vt:lpstr>
      <vt:lpstr>创新大赛封面封底</vt:lpstr>
      <vt:lpstr>章节分隔页</vt:lpstr>
      <vt:lpstr>内容页面</vt:lpstr>
      <vt:lpstr>“一问两答”中西医结合医疗诊断语言模型</vt:lpstr>
      <vt:lpstr>目录</vt:lpstr>
      <vt:lpstr>01</vt:lpstr>
      <vt:lpstr>项目背景及目标</vt:lpstr>
      <vt:lpstr>项目背景及目标</vt:lpstr>
      <vt:lpstr>02</vt:lpstr>
      <vt:lpstr>解决方案及技术架构</vt:lpstr>
      <vt:lpstr>解决方案及技术架构</vt:lpstr>
      <vt:lpstr>解决方案及技术架构</vt:lpstr>
      <vt:lpstr>解决方案及技术架构</vt:lpstr>
      <vt:lpstr>解决方案及技术架构</vt:lpstr>
      <vt:lpstr>解决方案及技术架构</vt:lpstr>
      <vt:lpstr>03</vt:lpstr>
      <vt:lpstr>项目创新性</vt:lpstr>
      <vt:lpstr>项目创新性</vt:lpstr>
      <vt:lpstr>04</vt:lpstr>
      <vt:lpstr>临床及应用价值分析</vt:lpstr>
      <vt:lpstr>临床及应用价值分析</vt:lpstr>
      <vt:lpstr>05</vt:lpstr>
      <vt:lpstr>团队及主要成果 – 人员构成</vt:lpstr>
      <vt:lpstr>团队及主要成果 – 人员构成</vt:lpstr>
      <vt:lpstr>团队及主要成果 – 相关成果</vt:lpstr>
      <vt:lpstr>团队及主要成果 – 相关成果</vt:lpstr>
      <vt:lpstr>摘要</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项目名称/项目编号</dc:title>
  <dc:creator>Fish Rolene</dc:creator>
  <cp:lastModifiedBy>王荣胜</cp:lastModifiedBy>
  <cp:revision>36</cp:revision>
  <dcterms:created xsi:type="dcterms:W3CDTF">2022-11-10T09:21:00Z</dcterms:created>
  <dcterms:modified xsi:type="dcterms:W3CDTF">2023-12-09T06:22:50Z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A42EBC254EA2491CBF80FE95DD072EE0_13</vt:lpwstr>
  </property>
  <property fmtid="{D5CDD505-2E9C-101B-9397-08002B2CF9AE}" pid="3" name="KSOProductBuildVer">
    <vt:lpwstr>2052-12.1.0.15990</vt:lpwstr>
  </property>
</Properties>
</file>